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8630a904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8630a904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18630a904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18630a904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8630a904a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18630a904a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8630a904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8630a904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8a54e248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8a54e248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8630a904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8630a904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8630a904a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8630a904a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8630a904a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8630a904a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8630a904a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18630a904a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18630a904a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18630a904a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23266d7d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23266d7d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18630a904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18630a904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Inside an Activity object (e.g., in a lifecycle callback function), you can refer to the current Activity using this. And since Activity is a Context, you can also use this to refer to the current Activity context. You’ll often see Context methods—like getResources()—called as undecorated methods (without an explicit this).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23413ad8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23413ad8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8630a904a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18630a904a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8630a904a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8630a904a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8630a904a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18630a904a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8630a904a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18630a904a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956ad80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1956ad80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8630a904a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18630a904a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8630a904a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18630a904a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18630a904a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18630a904a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18630a904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18630a904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8630a904a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8630a904a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18a54e248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18a54e248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8a54e248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18a54e248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8a54e24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18a54e248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18a54e248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18a54e248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18a54e248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18a54e248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18630a904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18630a904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eveloper.android.com/guide/components/activities/intro-activitie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ww.youtube.com/watch?v=bjPkPDo-ZE0" TargetMode="Externa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eveloper.android.com/guide/components/fundamentals#Component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medium.com/@banmarkovic/what-is-context-in-android-and-which-one-should-you-use-e1a8c6529652"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eveloper.android.com/guide/components/intents-filter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hyperlink" Target="http://www.youtube.com/watch?v=VVYaqod9In4" TargetMode="External"/><Relationship Id="rId4" Type="http://schemas.openxmlformats.org/officeDocument/2006/relationships/image" Target="../media/image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developer.android.com/guide/components/activities/tasks-and-back-stack.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github.com/JakeWharton/butterknife" TargetMode="Externa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developer.android.com/jetpack" TargetMode="External"/><Relationship Id="rId4" Type="http://schemas.openxmlformats.org/officeDocument/2006/relationships/hyperlink" Target="https://developer.android.com/topic/libraries/view-binding#java" TargetMode="External"/><Relationship Id="rId5" Type="http://schemas.openxmlformats.org/officeDocument/2006/relationships/hyperlink" Target="http://www.youtube.com/watch?v=HSg3A-CQnsU" TargetMode="External"/><Relationship Id="rId6"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eveloper.android.com/guide/components/activities/activity-lifecycle.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Activities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u="sng">
                <a:solidFill>
                  <a:schemeClr val="hlink"/>
                </a:solidFill>
                <a:hlinkClick r:id="rId3"/>
              </a:rPr>
              <a:t>Introduction to Activities | Android Developers</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idx="1" type="body"/>
          </p:nvPr>
        </p:nvSpPr>
        <p:spPr>
          <a:xfrm>
            <a:off x="311700" y="1152475"/>
            <a:ext cx="4852500" cy="3416400"/>
          </a:xfrm>
          <a:prstGeom prst="rect">
            <a:avLst/>
          </a:prstGeom>
          <a:noFill/>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chemeClr val="dk1"/>
                </a:solidFill>
              </a:rPr>
              <a:t>There are 7 “events” that occur in the Activity Lifecycle, which are designated by the </a:t>
            </a:r>
            <a:r>
              <a:rPr b="1" i="1" lang="en" sz="1100">
                <a:solidFill>
                  <a:schemeClr val="dk1"/>
                </a:solidFill>
              </a:rPr>
              <a:t>callback function </a:t>
            </a:r>
            <a:r>
              <a:rPr lang="en" sz="1100">
                <a:solidFill>
                  <a:schemeClr val="dk1"/>
                </a:solidFill>
              </a:rPr>
              <a:t>that they execute:</a:t>
            </a:r>
            <a:endParaRPr sz="1100">
              <a:solidFill>
                <a:schemeClr val="dk1"/>
              </a:solidFill>
            </a:endParaRPr>
          </a:p>
          <a:p>
            <a:pPr indent="-298450" lvl="0" marL="457200" rtl="0" algn="l">
              <a:spcBef>
                <a:spcPts val="1000"/>
              </a:spcBef>
              <a:spcAft>
                <a:spcPts val="0"/>
              </a:spcAft>
              <a:buClr>
                <a:schemeClr val="dk1"/>
              </a:buClr>
              <a:buSzPts val="1100"/>
              <a:buChar char="●"/>
            </a:pPr>
            <a:r>
              <a:rPr lang="en" sz="1100">
                <a:solidFill>
                  <a:schemeClr val="dk1"/>
                </a:solidFill>
              </a:rPr>
              <a:t>onCreate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onStart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onResume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onPause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onStop</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onRestart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onDestroy</a:t>
            </a:r>
            <a:endParaRPr b="1"/>
          </a:p>
        </p:txBody>
      </p:sp>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 Lifecycle</a:t>
            </a:r>
            <a:endParaRPr/>
          </a:p>
        </p:txBody>
      </p:sp>
      <p:pic>
        <p:nvPicPr>
          <p:cNvPr id="117" name="Google Shape;117;p22"/>
          <p:cNvPicPr preferRelativeResize="0"/>
          <p:nvPr/>
        </p:nvPicPr>
        <p:blipFill>
          <a:blip r:embed="rId3">
            <a:alphaModFix/>
          </a:blip>
          <a:stretch>
            <a:fillRect/>
          </a:stretch>
        </p:blipFill>
        <p:spPr>
          <a:xfrm>
            <a:off x="5164194" y="0"/>
            <a:ext cx="3979812"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 Launched - Running  </a:t>
            </a:r>
            <a:endParaRPr/>
          </a:p>
        </p:txBody>
      </p:sp>
      <p:sp>
        <p:nvSpPr>
          <p:cNvPr id="123" name="Google Shape;123;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dk1"/>
              </a:buClr>
              <a:buSzPts val="1400"/>
              <a:buChar char="●"/>
            </a:pPr>
            <a:r>
              <a:rPr b="1" lang="en" sz="1400">
                <a:solidFill>
                  <a:schemeClr val="dk1"/>
                </a:solidFill>
              </a:rPr>
              <a:t>onCreate()</a:t>
            </a:r>
            <a:r>
              <a:rPr lang="en" sz="1400">
                <a:solidFill>
                  <a:schemeClr val="dk1"/>
                </a:solidFill>
              </a:rPr>
              <a:t>: called when the Activity is </a:t>
            </a:r>
            <a:r>
              <a:rPr b="1" lang="en" sz="1400">
                <a:solidFill>
                  <a:schemeClr val="dk1"/>
                </a:solidFill>
              </a:rPr>
              <a:t>first</a:t>
            </a:r>
            <a:r>
              <a:rPr lang="en" sz="1400">
                <a:solidFill>
                  <a:schemeClr val="dk1"/>
                </a:solidFill>
              </a:rPr>
              <a:t> created/instantiated. This is where you initialize the UI (e.g., specify which layout to use), and otherwise do the kinds of work that might go in a constructor.</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onStart()</a:t>
            </a:r>
            <a:r>
              <a:rPr lang="en" sz="1400">
                <a:solidFill>
                  <a:schemeClr val="dk1"/>
                </a:solidFill>
              </a:rPr>
              <a:t>: called just before the Activity becomes </a:t>
            </a:r>
            <a:r>
              <a:rPr b="1" lang="en" sz="1400">
                <a:solidFill>
                  <a:schemeClr val="dk1"/>
                </a:solidFill>
              </a:rPr>
              <a:t>visible</a:t>
            </a:r>
            <a:r>
              <a:rPr lang="en" sz="1400">
                <a:solidFill>
                  <a:schemeClr val="dk1"/>
                </a:solidFill>
              </a:rPr>
              <a:t> to the user.</a:t>
            </a:r>
            <a:br>
              <a:rPr lang="en" sz="1400">
                <a:solidFill>
                  <a:schemeClr val="dk1"/>
                </a:solidFill>
              </a:rPr>
            </a:br>
            <a:r>
              <a:rPr lang="en" sz="1400">
                <a:solidFill>
                  <a:schemeClr val="dk1"/>
                </a:solidFill>
              </a:rPr>
              <a:t> The difference between onStart() and onCreate() is that onStart() can be called more than once (e.g., if you leave the Activity, thereby hiding it, and come back later to make it visible again).</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onResume()</a:t>
            </a:r>
            <a:r>
              <a:rPr lang="en" sz="1400">
                <a:solidFill>
                  <a:schemeClr val="dk1"/>
                </a:solidFill>
              </a:rPr>
              <a:t>: called just before </a:t>
            </a:r>
            <a:r>
              <a:rPr b="1" lang="en" sz="1400">
                <a:solidFill>
                  <a:schemeClr val="dk1"/>
                </a:solidFill>
              </a:rPr>
              <a:t>user interaction</a:t>
            </a:r>
            <a:r>
              <a:rPr lang="en" sz="1400">
                <a:solidFill>
                  <a:schemeClr val="dk1"/>
                </a:solidFill>
              </a:rPr>
              <a:t> starts, indicating that the Activity is ready to be used! This is a little bit like when that Activity “has focus”.</a:t>
            </a:r>
            <a:br>
              <a:rPr lang="en" sz="1400">
                <a:solidFill>
                  <a:schemeClr val="dk1"/>
                </a:solidFill>
              </a:rPr>
            </a:br>
            <a:r>
              <a:rPr lang="en" sz="1400">
                <a:solidFill>
                  <a:schemeClr val="dk1"/>
                </a:solidFill>
              </a:rPr>
              <a:t>While onStart() is called when the Activity becomes visible, onResume() is called when it is ready for interaction. It is possible for an Activity to be visible but not interactive, such as if there is a modal pop-up in front of it (partially hiding it). “onFocus” would have been a better name for this callback.</a:t>
            </a:r>
            <a:endParaRPr b="1" sz="1400">
              <a:solidFill>
                <a:srgbClr val="333333"/>
              </a:solidFill>
              <a:highlight>
                <a:srgbClr val="F7F7F7"/>
              </a:highlight>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 Running - Shut Down </a:t>
            </a:r>
            <a:endParaRPr/>
          </a:p>
        </p:txBody>
      </p:sp>
      <p:sp>
        <p:nvSpPr>
          <p:cNvPr id="129" name="Google Shape;12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1200"/>
              </a:spcBef>
              <a:spcAft>
                <a:spcPts val="0"/>
              </a:spcAft>
              <a:buClr>
                <a:schemeClr val="dk1"/>
              </a:buClr>
              <a:buSzPts val="1200"/>
              <a:buChar char="●"/>
            </a:pPr>
            <a:r>
              <a:rPr b="1" lang="en" sz="1200">
                <a:solidFill>
                  <a:schemeClr val="dk1"/>
                </a:solidFill>
              </a:rPr>
              <a:t>onPause()</a:t>
            </a:r>
            <a:r>
              <a:rPr lang="en" sz="1200">
                <a:solidFill>
                  <a:schemeClr val="dk1"/>
                </a:solidFill>
              </a:rPr>
              <a:t>: called when the system is about to start another Activity (so this one is about to lose focus). This is the “mirror” of onResume(). </a:t>
            </a:r>
            <a:r>
              <a:rPr i="1" lang="en" sz="1200">
                <a:solidFill>
                  <a:schemeClr val="dk1"/>
                </a:solidFill>
              </a:rPr>
              <a:t>When paused, the activity stays visible!</a:t>
            </a:r>
            <a:br>
              <a:rPr i="1" lang="en" sz="1200">
                <a:solidFill>
                  <a:schemeClr val="dk1"/>
                </a:solidFill>
              </a:rPr>
            </a:br>
            <a:r>
              <a:rPr lang="en" sz="1200">
                <a:solidFill>
                  <a:schemeClr val="dk1"/>
                </a:solidFill>
              </a:rPr>
              <a:t>This callback is usually used to </a:t>
            </a:r>
            <a:r>
              <a:rPr i="1" lang="en" sz="1200">
                <a:solidFill>
                  <a:schemeClr val="dk1"/>
                </a:solidFill>
              </a:rPr>
              <a:t>quickly and temporarily</a:t>
            </a:r>
            <a:r>
              <a:rPr lang="en" sz="1200">
                <a:solidFill>
                  <a:schemeClr val="dk1"/>
                </a:solidFill>
              </a:rPr>
              <a:t> store unsaved changes (like saving an email draft in memory) or stop animations or video playback. The Activity may be being closed (and so is on its way out), but could just be losing focus.</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onStop()</a:t>
            </a:r>
            <a:r>
              <a:rPr lang="en" sz="1200">
                <a:solidFill>
                  <a:schemeClr val="dk1"/>
                </a:solidFill>
              </a:rPr>
              <a:t>: called when the Activity is no longer visible. (e.g., another Activity took over, but also possibly because the current Activity has been destroyed). This callback is a mirror of onStart().</a:t>
            </a:r>
            <a:br>
              <a:rPr lang="en" sz="1200">
                <a:solidFill>
                  <a:schemeClr val="dk1"/>
                </a:solidFill>
              </a:rPr>
            </a:br>
            <a:r>
              <a:rPr lang="en" sz="1200">
                <a:solidFill>
                  <a:schemeClr val="dk1"/>
                </a:solidFill>
              </a:rPr>
              <a:t>This callback is where you should persist any state information (e.g., saving the user’s document or game state). It is intended to do more complex “saving” work than onPause().</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onDestroy()</a:t>
            </a:r>
            <a:r>
              <a:rPr lang="en" sz="1200">
                <a:solidFill>
                  <a:schemeClr val="dk1"/>
                </a:solidFill>
              </a:rPr>
              <a:t>: called when the Activity is about to be closed. This can happen because the user ended the application, </a:t>
            </a:r>
            <a:r>
              <a:rPr b="1" i="1" lang="en" sz="1200">
                <a:solidFill>
                  <a:schemeClr val="dk1"/>
                </a:solidFill>
              </a:rPr>
              <a:t>or</a:t>
            </a:r>
            <a:r>
              <a:rPr lang="en" sz="1200">
                <a:solidFill>
                  <a:schemeClr val="dk1"/>
                </a:solidFill>
              </a:rPr>
              <a:t> (and this is important!) because the OS is trying to save memory and so kills the Activity on its own.</a:t>
            </a:r>
            <a:br>
              <a:rPr lang="en" sz="1200">
                <a:solidFill>
                  <a:schemeClr val="dk1"/>
                </a:solidFill>
              </a:rPr>
            </a:br>
            <a:r>
              <a:rPr lang="en" sz="1200">
                <a:solidFill>
                  <a:schemeClr val="dk1"/>
                </a:solidFill>
              </a:rPr>
              <a:t>The onDestroy() callback can do final app cleanup, but its is considered better practice to have such functionality in onPause() or onStop(), since they are more reliably executed.</a:t>
            </a:r>
            <a:br>
              <a:rPr lang="en" sz="1200">
                <a:solidFill>
                  <a:schemeClr val="dk1"/>
                </a:solidFill>
              </a:rPr>
            </a:br>
            <a:r>
              <a:rPr lang="en" sz="1200">
                <a:solidFill>
                  <a:schemeClr val="dk1"/>
                </a:solidFill>
              </a:rPr>
              <a:t>Activities are </a:t>
            </a:r>
            <a:r>
              <a:rPr i="1" lang="en" sz="1200">
                <a:solidFill>
                  <a:schemeClr val="dk1"/>
                </a:solidFill>
              </a:rPr>
              <a:t>also</a:t>
            </a:r>
            <a:r>
              <a:rPr lang="en" sz="1200">
                <a:solidFill>
                  <a:schemeClr val="dk1"/>
                </a:solidFill>
              </a:rPr>
              <a:t> destroyed (and recreated) when the device’s configuration changes—such as if you rotate the phone.</a:t>
            </a:r>
            <a:endParaRPr b="1" sz="12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onRestart</a:t>
            </a:r>
            <a:endParaRPr/>
          </a:p>
        </p:txBody>
      </p:sp>
      <p:sp>
        <p:nvSpPr>
          <p:cNvPr id="135" name="Google Shape;13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onRestart()</a:t>
            </a:r>
            <a:r>
              <a:rPr lang="en">
                <a:solidFill>
                  <a:schemeClr val="dk1"/>
                </a:solidFill>
              </a:rPr>
              <a:t>: called when the Activity is coming back from a “stopped” state. This event allows you to run distinct code when the App is being “restarted”, rather than created for the first time. It is the least commonly used lifecycle callback.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idx="1" type="body"/>
          </p:nvPr>
        </p:nvSpPr>
        <p:spPr>
          <a:xfrm>
            <a:off x="311700" y="1152475"/>
            <a:ext cx="4852500" cy="3416400"/>
          </a:xfrm>
          <a:prstGeom prst="rect">
            <a:avLst/>
          </a:prstGeom>
          <a:noFill/>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chemeClr val="dk1"/>
                </a:solidFill>
              </a:rPr>
              <a:t>There are 7 “events” that occur in the Activity Lifecycle, which are designated by the </a:t>
            </a:r>
            <a:r>
              <a:rPr b="1" i="1" lang="en" sz="1100">
                <a:solidFill>
                  <a:schemeClr val="dk1"/>
                </a:solidFill>
              </a:rPr>
              <a:t>callback function </a:t>
            </a:r>
            <a:r>
              <a:rPr lang="en" sz="1100">
                <a:solidFill>
                  <a:schemeClr val="dk1"/>
                </a:solidFill>
              </a:rPr>
              <a:t>that they execute:</a:t>
            </a:r>
            <a:endParaRPr sz="1100">
              <a:solidFill>
                <a:schemeClr val="dk1"/>
              </a:solidFill>
            </a:endParaRPr>
          </a:p>
          <a:p>
            <a:pPr indent="-298450" lvl="0" marL="457200" rtl="0" algn="l">
              <a:spcBef>
                <a:spcPts val="1000"/>
              </a:spcBef>
              <a:spcAft>
                <a:spcPts val="0"/>
              </a:spcAft>
              <a:buClr>
                <a:schemeClr val="dk1"/>
              </a:buClr>
              <a:buSzPts val="1100"/>
              <a:buChar char="●"/>
            </a:pPr>
            <a:r>
              <a:rPr lang="en" sz="1100">
                <a:solidFill>
                  <a:schemeClr val="dk1"/>
                </a:solidFill>
              </a:rPr>
              <a:t>onCreate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onStart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onResume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onPause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onStop</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onRestart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onDestroy</a:t>
            </a:r>
            <a:endParaRPr b="1"/>
          </a:p>
        </p:txBody>
      </p:sp>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 Lifecycle</a:t>
            </a:r>
            <a:endParaRPr/>
          </a:p>
        </p:txBody>
      </p:sp>
      <p:pic>
        <p:nvPicPr>
          <p:cNvPr id="142" name="Google Shape;142;p26"/>
          <p:cNvPicPr preferRelativeResize="0"/>
          <p:nvPr/>
        </p:nvPicPr>
        <p:blipFill>
          <a:blip r:embed="rId3">
            <a:alphaModFix/>
          </a:blip>
          <a:stretch>
            <a:fillRect/>
          </a:stretch>
        </p:blipFill>
        <p:spPr>
          <a:xfrm>
            <a:off x="5164194" y="0"/>
            <a:ext cx="3979812"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500"/>
              <a:t>Overriding the Callback Methods</a:t>
            </a:r>
            <a:endParaRPr sz="2500"/>
          </a:p>
        </p:txBody>
      </p:sp>
      <p:sp>
        <p:nvSpPr>
          <p:cNvPr id="148" name="Google Shape;148;p27"/>
          <p:cNvSpPr txBox="1"/>
          <p:nvPr>
            <p:ph idx="1" type="body"/>
          </p:nvPr>
        </p:nvSpPr>
        <p:spPr>
          <a:xfrm>
            <a:off x="311700" y="1152475"/>
            <a:ext cx="5180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When you create an new Empty MainActivity, the onCreate() callback has already been overridden for you, since that’s where the layout is specified.</a:t>
            </a:r>
            <a:endParaRPr>
              <a:solidFill>
                <a:schemeClr val="dk1"/>
              </a:solidFill>
            </a:endParaRPr>
          </a:p>
          <a:p>
            <a:pPr indent="-342900" lvl="0" marL="457200" rtl="0" algn="l">
              <a:spcBef>
                <a:spcPts val="0"/>
              </a:spcBef>
              <a:spcAft>
                <a:spcPts val="0"/>
              </a:spcAft>
              <a:buSzPts val="1800"/>
              <a:buChar char="●"/>
            </a:pPr>
            <a:r>
              <a:rPr lang="en">
                <a:solidFill>
                  <a:srgbClr val="333333"/>
                </a:solidFill>
              </a:rPr>
              <a:t>Always call up the inheritance chain</a:t>
            </a:r>
            <a:endParaRPr/>
          </a:p>
        </p:txBody>
      </p:sp>
      <p:pic>
        <p:nvPicPr>
          <p:cNvPr id="149" name="Google Shape;149;p27"/>
          <p:cNvPicPr preferRelativeResize="0"/>
          <p:nvPr/>
        </p:nvPicPr>
        <p:blipFill rotWithShape="1">
          <a:blip r:embed="rId3">
            <a:alphaModFix/>
          </a:blip>
          <a:srcRect b="0" l="23941" r="27058" t="0"/>
          <a:stretch/>
        </p:blipFill>
        <p:spPr>
          <a:xfrm>
            <a:off x="5492475" y="0"/>
            <a:ext cx="4032527"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Bundle</a:t>
            </a:r>
            <a:endParaRPr/>
          </a:p>
        </p:txBody>
      </p:sp>
      <p:sp>
        <p:nvSpPr>
          <p:cNvPr id="155" name="Google Shape;15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 Bundle is an object that stores </a:t>
            </a:r>
            <a:r>
              <a:rPr b="1" lang="en">
                <a:solidFill>
                  <a:schemeClr val="dk1"/>
                </a:solidFill>
              </a:rPr>
              <a:t>key-value</a:t>
            </a:r>
            <a:r>
              <a:rPr lang="en">
                <a:solidFill>
                  <a:schemeClr val="dk1"/>
                </a:solidFill>
              </a:rPr>
              <a:t> pairs, like a super-simple HashMap (or an Object in JavaScript, or dictionary in Python). Bundles can only hold basic types (numbers, Strings) and so are used for temporarily “bundling” </a:t>
            </a:r>
            <a:r>
              <a:rPr i="1" lang="en">
                <a:solidFill>
                  <a:schemeClr val="dk1"/>
                </a:solidFill>
              </a:rPr>
              <a:t>small</a:t>
            </a:r>
            <a:r>
              <a:rPr lang="en">
                <a:solidFill>
                  <a:schemeClr val="dk1"/>
                </a:solidFill>
              </a:rPr>
              <a:t> amounts of information.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onCreate callback takes a Bundle as a parameter.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dk1"/>
                </a:solidFill>
              </a:rPr>
              <a:t>Serializable, Parcelable</a:t>
            </a:r>
            <a:endParaRPr u="sng">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2500"/>
              </a:spcBef>
              <a:spcAft>
                <a:spcPts val="1700"/>
              </a:spcAft>
              <a:buNone/>
            </a:pPr>
            <a:r>
              <a:rPr lang="en" sz="2500">
                <a:solidFill>
                  <a:srgbClr val="333333"/>
                </a:solidFill>
              </a:rPr>
              <a:t>Saving and Restoring Activity State</a:t>
            </a:r>
            <a:endParaRPr sz="2500"/>
          </a:p>
        </p:txBody>
      </p:sp>
      <p:sp>
        <p:nvSpPr>
          <p:cNvPr id="161" name="Google Shape;16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Bundle is used to store information about the Activity’s current state, so that if the Activity is destroyed and recreated (e.g., when the phone is rotated), it can restored in the same state and the user won’t lose any data.</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For example, the Bundle can store state information for View elements, such as what text a user has typed into an EditText. That way when the user rotates their phone, they won’t lose the form input they’ve entered! If a View has been given an android:id attribute, then that id is used to </a:t>
            </a:r>
            <a:r>
              <a:rPr i="1" lang="en" sz="1400">
                <a:solidFill>
                  <a:schemeClr val="dk1"/>
                </a:solidFill>
              </a:rPr>
              <a:t>automatically</a:t>
            </a:r>
            <a:r>
              <a:rPr lang="en" sz="1400">
                <a:solidFill>
                  <a:schemeClr val="dk1"/>
                </a:solidFill>
              </a:rPr>
              <a:t> save the state of that View, with no further effort needed on your own.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You can also add your own custom information to the Bundle by overriding the Activity’s onSaveInstanceState() callback (use the one for AppCompactActivity that only takes one parameter). It takes as a parameter the Bundle that is being constructed with the saved data: you can add more information to this Bundle using an appropriate put() method (similar to the method used for Maps, but type-sensitive)</a:t>
            </a:r>
            <a:endParaRPr sz="14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2500"/>
              </a:spcBef>
              <a:spcAft>
                <a:spcPts val="1700"/>
              </a:spcAft>
              <a:buNone/>
            </a:pPr>
            <a:r>
              <a:rPr lang="en" sz="2500">
                <a:solidFill>
                  <a:srgbClr val="333333"/>
                </a:solidFill>
              </a:rPr>
              <a:t>Saving and Restoring Activity State</a:t>
            </a:r>
            <a:endParaRPr sz="2500"/>
          </a:p>
        </p:txBody>
      </p:sp>
      <p:sp>
        <p:nvSpPr>
          <p:cNvPr id="167" name="Google Shape;16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3000"/>
              </a:spcAft>
              <a:buNone/>
            </a:pPr>
            <a:r>
              <a:rPr lang="en" sz="1000">
                <a:solidFill>
                  <a:srgbClr val="333333"/>
                </a:solidFill>
              </a:rPr>
              <a:t>Note that you should always declare Bundle keys as </a:t>
            </a:r>
            <a:r>
              <a:rPr i="1" lang="en" sz="1000">
                <a:solidFill>
                  <a:srgbClr val="333333"/>
                </a:solidFill>
              </a:rPr>
              <a:t>CONSTANTS</a:t>
            </a:r>
            <a:r>
              <a:rPr lang="en" sz="1000">
                <a:solidFill>
                  <a:srgbClr val="333333"/>
                </a:solidFill>
              </a:rPr>
              <a:t> to help with readability/modifiability and to catch typos.</a:t>
            </a:r>
            <a:br>
              <a:rPr lang="en" sz="1000">
                <a:solidFill>
                  <a:srgbClr val="333333"/>
                </a:solidFill>
                <a:highlight>
                  <a:srgbClr val="FFFFFF"/>
                </a:highlight>
              </a:rPr>
            </a:br>
            <a:r>
              <a:rPr lang="en" sz="1000">
                <a:solidFill>
                  <a:srgbClr val="333333"/>
                </a:solidFill>
                <a:highlight>
                  <a:srgbClr val="FFFFFF"/>
                </a:highlight>
              </a:rPr>
              <a:t>You can access this saved Bundle from the Activity’s </a:t>
            </a:r>
            <a:r>
              <a:rPr lang="en" sz="1000">
                <a:solidFill>
                  <a:srgbClr val="333333"/>
                </a:solidFill>
                <a:highlight>
                  <a:srgbClr val="F7F7F7"/>
                </a:highlight>
                <a:latin typeface="Courier New"/>
                <a:ea typeface="Courier New"/>
                <a:cs typeface="Courier New"/>
                <a:sym typeface="Courier New"/>
              </a:rPr>
              <a:t>onCreate()</a:t>
            </a:r>
            <a:r>
              <a:rPr lang="en" sz="1000">
                <a:solidFill>
                  <a:srgbClr val="333333"/>
                </a:solidFill>
                <a:highlight>
                  <a:srgbClr val="FFFFFF"/>
                </a:highlight>
              </a:rPr>
              <a:t> method when the Activity is recreated. Note that if the Activity is being created for the </a:t>
            </a:r>
            <a:r>
              <a:rPr i="1" lang="en" sz="1000">
                <a:solidFill>
                  <a:srgbClr val="333333"/>
                </a:solidFill>
              </a:rPr>
              <a:t>first time</a:t>
            </a:r>
            <a:r>
              <a:rPr lang="en" sz="1000">
                <a:solidFill>
                  <a:srgbClr val="333333"/>
                </a:solidFill>
                <a:highlight>
                  <a:srgbClr val="FFFFFF"/>
                </a:highlight>
              </a:rPr>
              <a:t>, then the Bundle will be </a:t>
            </a:r>
            <a:r>
              <a:rPr lang="en" sz="1000">
                <a:solidFill>
                  <a:srgbClr val="333333"/>
                </a:solidFill>
                <a:highlight>
                  <a:srgbClr val="F7F7F7"/>
                </a:highlight>
                <a:latin typeface="Courier New"/>
                <a:ea typeface="Courier New"/>
                <a:cs typeface="Courier New"/>
                <a:sym typeface="Courier New"/>
              </a:rPr>
              <a:t>null</a:t>
            </a:r>
            <a:r>
              <a:rPr lang="en" sz="1000">
                <a:solidFill>
                  <a:srgbClr val="333333"/>
                </a:solidFill>
                <a:highlight>
                  <a:srgbClr val="FFFFFF"/>
                </a:highlight>
              </a:rPr>
              <a:t>—checking for a null value is thus a good way to check if the Activity is being recreated or not</a:t>
            </a:r>
            <a:br>
              <a:rPr b="1" lang="en" sz="1000">
                <a:solidFill>
                  <a:srgbClr val="007020"/>
                </a:solidFill>
                <a:highlight>
                  <a:srgbClr val="F7F7F7"/>
                </a:highlight>
                <a:latin typeface="Courier New"/>
                <a:ea typeface="Courier New"/>
                <a:cs typeface="Courier New"/>
                <a:sym typeface="Courier New"/>
              </a:rPr>
            </a:br>
            <a:br>
              <a:rPr b="1" lang="en" sz="1000">
                <a:solidFill>
                  <a:srgbClr val="007020"/>
                </a:solidFill>
                <a:highlight>
                  <a:srgbClr val="F7F7F7"/>
                </a:highlight>
                <a:latin typeface="Courier New"/>
                <a:ea typeface="Courier New"/>
                <a:cs typeface="Courier New"/>
                <a:sym typeface="Courier New"/>
              </a:rPr>
            </a:br>
            <a:r>
              <a:rPr b="1" lang="en" sz="1000">
                <a:solidFill>
                  <a:srgbClr val="007020"/>
                </a:solidFill>
                <a:highlight>
                  <a:srgbClr val="F7F7F7"/>
                </a:highlight>
                <a:latin typeface="Courier New"/>
                <a:ea typeface="Courier New"/>
                <a:cs typeface="Courier New"/>
                <a:sym typeface="Courier New"/>
              </a:rPr>
              <a:t>private</a:t>
            </a:r>
            <a:r>
              <a:rPr lang="en" sz="1000">
                <a:solidFill>
                  <a:srgbClr val="333333"/>
                </a:solidFill>
                <a:highlight>
                  <a:srgbClr val="F7F7F7"/>
                </a:highlight>
                <a:latin typeface="Courier New"/>
                <a:ea typeface="Courier New"/>
                <a:cs typeface="Courier New"/>
                <a:sym typeface="Courier New"/>
              </a:rPr>
              <a:t> </a:t>
            </a:r>
            <a:r>
              <a:rPr lang="en" sz="1000">
                <a:solidFill>
                  <a:srgbClr val="902000"/>
                </a:solidFill>
                <a:highlight>
                  <a:srgbClr val="F7F7F7"/>
                </a:highlight>
                <a:latin typeface="Courier New"/>
                <a:ea typeface="Courier New"/>
                <a:cs typeface="Courier New"/>
                <a:sym typeface="Courier New"/>
              </a:rPr>
              <a:t>static</a:t>
            </a:r>
            <a:r>
              <a:rPr lang="en" sz="1000">
                <a:solidFill>
                  <a:srgbClr val="333333"/>
                </a:solidFill>
                <a:highlight>
                  <a:srgbClr val="F7F7F7"/>
                </a:highlight>
                <a:latin typeface="Courier New"/>
                <a:ea typeface="Courier New"/>
                <a:cs typeface="Courier New"/>
                <a:sym typeface="Courier New"/>
              </a:rPr>
              <a:t> </a:t>
            </a:r>
            <a:r>
              <a:rPr lang="en" sz="1000">
                <a:solidFill>
                  <a:srgbClr val="902000"/>
                </a:solidFill>
                <a:highlight>
                  <a:srgbClr val="F7F7F7"/>
                </a:highlight>
                <a:latin typeface="Courier New"/>
                <a:ea typeface="Courier New"/>
                <a:cs typeface="Courier New"/>
                <a:sym typeface="Courier New"/>
              </a:rPr>
              <a:t>final</a:t>
            </a:r>
            <a:r>
              <a:rPr lang="en" sz="1000">
                <a:solidFill>
                  <a:srgbClr val="333333"/>
                </a:solidFill>
                <a:highlight>
                  <a:srgbClr val="F7F7F7"/>
                </a:highlight>
                <a:latin typeface="Courier New"/>
                <a:ea typeface="Courier New"/>
                <a:cs typeface="Courier New"/>
                <a:sym typeface="Courier New"/>
              </a:rPr>
              <a:t> String MSG_KEY = </a:t>
            </a:r>
            <a:r>
              <a:rPr lang="en" sz="1000">
                <a:solidFill>
                  <a:srgbClr val="4070A0"/>
                </a:solidFill>
                <a:highlight>
                  <a:srgbClr val="F7F7F7"/>
                </a:highlight>
                <a:latin typeface="Courier New"/>
                <a:ea typeface="Courier New"/>
                <a:cs typeface="Courier New"/>
                <a:sym typeface="Courier New"/>
              </a:rPr>
              <a:t>"message_key"</a:t>
            </a:r>
            <a:r>
              <a:rPr lang="en" sz="1000">
                <a:solidFill>
                  <a:srgbClr val="333333"/>
                </a:solidFill>
                <a:highlight>
                  <a:srgbClr val="F7F7F7"/>
                </a:highlight>
                <a:latin typeface="Courier New"/>
                <a:ea typeface="Courier New"/>
                <a:cs typeface="Courier New"/>
                <a:sym typeface="Courier New"/>
              </a:rPr>
              <a:t>;</a:t>
            </a:r>
            <a:br>
              <a:rPr lang="en" sz="1000">
                <a:solidFill>
                  <a:srgbClr val="333333"/>
                </a:solidFill>
                <a:highlight>
                  <a:srgbClr val="F7F7F7"/>
                </a:highlight>
                <a:latin typeface="Courier New"/>
                <a:ea typeface="Courier New"/>
                <a:cs typeface="Courier New"/>
                <a:sym typeface="Courier New"/>
              </a:rPr>
            </a:br>
            <a:r>
              <a:rPr lang="en" sz="1000">
                <a:solidFill>
                  <a:srgbClr val="7D9029"/>
                </a:solidFill>
                <a:highlight>
                  <a:srgbClr val="F7F7F7"/>
                </a:highlight>
                <a:latin typeface="Courier New"/>
                <a:ea typeface="Courier New"/>
                <a:cs typeface="Courier New"/>
                <a:sym typeface="Courier New"/>
              </a:rPr>
              <a:t>@Override</a:t>
            </a:r>
            <a:br>
              <a:rPr lang="en" sz="1000">
                <a:solidFill>
                  <a:srgbClr val="333333"/>
                </a:solidFill>
                <a:highlight>
                  <a:srgbClr val="F7F7F7"/>
                </a:highlight>
                <a:latin typeface="Courier New"/>
                <a:ea typeface="Courier New"/>
                <a:cs typeface="Courier New"/>
                <a:sym typeface="Courier New"/>
              </a:rPr>
            </a:br>
            <a:r>
              <a:rPr b="1" lang="en" sz="1000">
                <a:solidFill>
                  <a:srgbClr val="007020"/>
                </a:solidFill>
                <a:highlight>
                  <a:srgbClr val="F7F7F7"/>
                </a:highlight>
                <a:latin typeface="Courier New"/>
                <a:ea typeface="Courier New"/>
                <a:cs typeface="Courier New"/>
                <a:sym typeface="Courier New"/>
              </a:rPr>
              <a:t>protected</a:t>
            </a:r>
            <a:r>
              <a:rPr lang="en" sz="1000">
                <a:solidFill>
                  <a:srgbClr val="333333"/>
                </a:solidFill>
                <a:highlight>
                  <a:srgbClr val="F7F7F7"/>
                </a:highlight>
                <a:latin typeface="Courier New"/>
                <a:ea typeface="Courier New"/>
                <a:cs typeface="Courier New"/>
                <a:sym typeface="Courier New"/>
              </a:rPr>
              <a:t> </a:t>
            </a:r>
            <a:r>
              <a:rPr lang="en" sz="1000">
                <a:solidFill>
                  <a:srgbClr val="902000"/>
                </a:solidFill>
                <a:highlight>
                  <a:srgbClr val="F7F7F7"/>
                </a:highlight>
                <a:latin typeface="Courier New"/>
                <a:ea typeface="Courier New"/>
                <a:cs typeface="Courier New"/>
                <a:sym typeface="Courier New"/>
              </a:rPr>
              <a:t>void</a:t>
            </a:r>
            <a:r>
              <a:rPr lang="en" sz="1000">
                <a:solidFill>
                  <a:srgbClr val="333333"/>
                </a:solidFill>
                <a:highlight>
                  <a:srgbClr val="F7F7F7"/>
                </a:highlight>
                <a:latin typeface="Courier New"/>
                <a:ea typeface="Courier New"/>
                <a:cs typeface="Courier New"/>
                <a:sym typeface="Courier New"/>
              </a:rPr>
              <a:t> </a:t>
            </a:r>
            <a:r>
              <a:rPr lang="en" sz="1000">
                <a:solidFill>
                  <a:srgbClr val="06287E"/>
                </a:solidFill>
                <a:highlight>
                  <a:srgbClr val="F7F7F7"/>
                </a:highlight>
                <a:latin typeface="Courier New"/>
                <a:ea typeface="Courier New"/>
                <a:cs typeface="Courier New"/>
                <a:sym typeface="Courier New"/>
              </a:rPr>
              <a:t>onSaveInstanceState</a:t>
            </a:r>
            <a:r>
              <a:rPr lang="en" sz="1000">
                <a:solidFill>
                  <a:srgbClr val="333333"/>
                </a:solidFill>
                <a:highlight>
                  <a:srgbClr val="F7F7F7"/>
                </a:highlight>
                <a:latin typeface="Courier New"/>
                <a:ea typeface="Courier New"/>
                <a:cs typeface="Courier New"/>
                <a:sym typeface="Courier New"/>
              </a:rPr>
              <a:t>(Bundle outState) {</a:t>
            </a:r>
            <a:br>
              <a:rPr lang="en" sz="1000">
                <a:solidFill>
                  <a:srgbClr val="333333"/>
                </a:solidFill>
                <a:highlight>
                  <a:srgbClr val="F7F7F7"/>
                </a:highlight>
                <a:latin typeface="Courier New"/>
                <a:ea typeface="Courier New"/>
                <a:cs typeface="Courier New"/>
                <a:sym typeface="Courier New"/>
              </a:rPr>
            </a:br>
            <a:r>
              <a:rPr lang="en" sz="1000">
                <a:solidFill>
                  <a:srgbClr val="333333"/>
                </a:solidFill>
                <a:highlight>
                  <a:srgbClr val="F7F7F7"/>
                </a:highlight>
                <a:latin typeface="Courier New"/>
                <a:ea typeface="Courier New"/>
                <a:cs typeface="Courier New"/>
                <a:sym typeface="Courier New"/>
              </a:rPr>
              <a:t>    outState.</a:t>
            </a:r>
            <a:r>
              <a:rPr lang="en" sz="1000">
                <a:solidFill>
                  <a:srgbClr val="06287E"/>
                </a:solidFill>
                <a:highlight>
                  <a:srgbClr val="F7F7F7"/>
                </a:highlight>
                <a:latin typeface="Courier New"/>
                <a:ea typeface="Courier New"/>
                <a:cs typeface="Courier New"/>
                <a:sym typeface="Courier New"/>
              </a:rPr>
              <a:t>putString</a:t>
            </a:r>
            <a:r>
              <a:rPr lang="en" sz="1000">
                <a:solidFill>
                  <a:srgbClr val="333333"/>
                </a:solidFill>
                <a:highlight>
                  <a:srgbClr val="F7F7F7"/>
                </a:highlight>
                <a:latin typeface="Courier New"/>
                <a:ea typeface="Courier New"/>
                <a:cs typeface="Courier New"/>
                <a:sym typeface="Courier New"/>
              </a:rPr>
              <a:t>(MSG_KEY, </a:t>
            </a:r>
            <a:r>
              <a:rPr lang="en" sz="1000">
                <a:solidFill>
                  <a:srgbClr val="4070A0"/>
                </a:solidFill>
                <a:highlight>
                  <a:srgbClr val="F7F7F7"/>
                </a:highlight>
                <a:latin typeface="Courier New"/>
                <a:ea typeface="Courier New"/>
                <a:cs typeface="Courier New"/>
                <a:sym typeface="Courier New"/>
              </a:rPr>
              <a:t>"Hello World"</a:t>
            </a:r>
            <a:r>
              <a:rPr lang="en" sz="1000">
                <a:solidFill>
                  <a:srgbClr val="333333"/>
                </a:solidFill>
                <a:highlight>
                  <a:srgbClr val="F7F7F7"/>
                </a:highlight>
                <a:latin typeface="Courier New"/>
                <a:ea typeface="Courier New"/>
                <a:cs typeface="Courier New"/>
                <a:sym typeface="Courier New"/>
              </a:rPr>
              <a:t>);</a:t>
            </a:r>
            <a:br>
              <a:rPr lang="en" sz="1000">
                <a:solidFill>
                  <a:srgbClr val="333333"/>
                </a:solidFill>
                <a:highlight>
                  <a:srgbClr val="F7F7F7"/>
                </a:highlight>
                <a:latin typeface="Courier New"/>
                <a:ea typeface="Courier New"/>
                <a:cs typeface="Courier New"/>
                <a:sym typeface="Courier New"/>
              </a:rPr>
            </a:br>
            <a:r>
              <a:rPr lang="en" sz="1000">
                <a:solidFill>
                  <a:srgbClr val="333333"/>
                </a:solidFill>
                <a:highlight>
                  <a:srgbClr val="F7F7F7"/>
                </a:highlight>
                <a:latin typeface="Courier New"/>
                <a:ea typeface="Courier New"/>
                <a:cs typeface="Courier New"/>
                <a:sym typeface="Courier New"/>
              </a:rPr>
              <a:t>    </a:t>
            </a:r>
            <a:r>
              <a:rPr b="1" lang="en" sz="1000">
                <a:solidFill>
                  <a:srgbClr val="007020"/>
                </a:solidFill>
                <a:highlight>
                  <a:srgbClr val="F7F7F7"/>
                </a:highlight>
                <a:latin typeface="Courier New"/>
                <a:ea typeface="Courier New"/>
                <a:cs typeface="Courier New"/>
                <a:sym typeface="Courier New"/>
              </a:rPr>
              <a:t>super</a:t>
            </a:r>
            <a:r>
              <a:rPr lang="en" sz="1000">
                <a:solidFill>
                  <a:srgbClr val="333333"/>
                </a:solidFill>
                <a:highlight>
                  <a:srgbClr val="F7F7F7"/>
                </a:highlight>
                <a:latin typeface="Courier New"/>
                <a:ea typeface="Courier New"/>
                <a:cs typeface="Courier New"/>
                <a:sym typeface="Courier New"/>
              </a:rPr>
              <a:t>.</a:t>
            </a:r>
            <a:r>
              <a:rPr lang="en" sz="1000">
                <a:solidFill>
                  <a:srgbClr val="06287E"/>
                </a:solidFill>
                <a:highlight>
                  <a:srgbClr val="F7F7F7"/>
                </a:highlight>
                <a:latin typeface="Courier New"/>
                <a:ea typeface="Courier New"/>
                <a:cs typeface="Courier New"/>
                <a:sym typeface="Courier New"/>
              </a:rPr>
              <a:t>onSaveInstanceState</a:t>
            </a:r>
            <a:r>
              <a:rPr lang="en" sz="1000">
                <a:solidFill>
                  <a:srgbClr val="333333"/>
                </a:solidFill>
                <a:highlight>
                  <a:srgbClr val="F7F7F7"/>
                </a:highlight>
                <a:latin typeface="Courier New"/>
                <a:ea typeface="Courier New"/>
                <a:cs typeface="Courier New"/>
                <a:sym typeface="Courier New"/>
              </a:rPr>
              <a:t>(outState);</a:t>
            </a:r>
            <a:br>
              <a:rPr lang="en" sz="1000">
                <a:solidFill>
                  <a:srgbClr val="333333"/>
                </a:solidFill>
                <a:highlight>
                  <a:srgbClr val="F7F7F7"/>
                </a:highlight>
                <a:latin typeface="Courier New"/>
                <a:ea typeface="Courier New"/>
                <a:cs typeface="Courier New"/>
                <a:sym typeface="Courier New"/>
              </a:rPr>
            </a:br>
            <a:r>
              <a:rPr lang="en" sz="1000">
                <a:solidFill>
                  <a:srgbClr val="333333"/>
                </a:solidFill>
                <a:highlight>
                  <a:srgbClr val="F7F7F7"/>
                </a:highlight>
                <a:latin typeface="Courier New"/>
                <a:ea typeface="Courier New"/>
                <a:cs typeface="Courier New"/>
                <a:sym typeface="Courier New"/>
              </a:rPr>
              <a:t>}</a:t>
            </a:r>
            <a:br>
              <a:rPr lang="en" sz="1000">
                <a:solidFill>
                  <a:srgbClr val="333333"/>
                </a:solidFill>
                <a:highlight>
                  <a:srgbClr val="FFFFFF"/>
                </a:highlight>
              </a:rPr>
            </a:br>
            <a:r>
              <a:rPr b="1" lang="en" sz="1000">
                <a:solidFill>
                  <a:srgbClr val="007020"/>
                </a:solidFill>
                <a:highlight>
                  <a:srgbClr val="F7F7F7"/>
                </a:highlight>
                <a:latin typeface="Courier New"/>
                <a:ea typeface="Courier New"/>
                <a:cs typeface="Courier New"/>
                <a:sym typeface="Courier New"/>
              </a:rPr>
              <a:t>protected</a:t>
            </a:r>
            <a:r>
              <a:rPr lang="en" sz="1000">
                <a:solidFill>
                  <a:srgbClr val="333333"/>
                </a:solidFill>
                <a:highlight>
                  <a:srgbClr val="F7F7F7"/>
                </a:highlight>
                <a:latin typeface="Courier New"/>
                <a:ea typeface="Courier New"/>
                <a:cs typeface="Courier New"/>
                <a:sym typeface="Courier New"/>
              </a:rPr>
              <a:t> </a:t>
            </a:r>
            <a:r>
              <a:rPr lang="en" sz="1000">
                <a:solidFill>
                  <a:srgbClr val="902000"/>
                </a:solidFill>
                <a:highlight>
                  <a:srgbClr val="F7F7F7"/>
                </a:highlight>
                <a:latin typeface="Courier New"/>
                <a:ea typeface="Courier New"/>
                <a:cs typeface="Courier New"/>
                <a:sym typeface="Courier New"/>
              </a:rPr>
              <a:t>void</a:t>
            </a:r>
            <a:r>
              <a:rPr lang="en" sz="1000">
                <a:solidFill>
                  <a:srgbClr val="333333"/>
                </a:solidFill>
                <a:highlight>
                  <a:srgbClr val="F7F7F7"/>
                </a:highlight>
                <a:latin typeface="Courier New"/>
                <a:ea typeface="Courier New"/>
                <a:cs typeface="Courier New"/>
                <a:sym typeface="Courier New"/>
              </a:rPr>
              <a:t> </a:t>
            </a:r>
            <a:r>
              <a:rPr lang="en" sz="1000">
                <a:solidFill>
                  <a:srgbClr val="06287E"/>
                </a:solidFill>
                <a:highlight>
                  <a:srgbClr val="F7F7F7"/>
                </a:highlight>
                <a:latin typeface="Courier New"/>
                <a:ea typeface="Courier New"/>
                <a:cs typeface="Courier New"/>
                <a:sym typeface="Courier New"/>
              </a:rPr>
              <a:t>onCreate</a:t>
            </a:r>
            <a:r>
              <a:rPr lang="en" sz="1000">
                <a:solidFill>
                  <a:srgbClr val="333333"/>
                </a:solidFill>
                <a:highlight>
                  <a:srgbClr val="F7F7F7"/>
                </a:highlight>
                <a:latin typeface="Courier New"/>
                <a:ea typeface="Courier New"/>
                <a:cs typeface="Courier New"/>
                <a:sym typeface="Courier New"/>
              </a:rPr>
              <a:t>(Bundle savedInstanceState) {</a:t>
            </a:r>
            <a:br>
              <a:rPr lang="en" sz="1000">
                <a:solidFill>
                  <a:srgbClr val="333333"/>
                </a:solidFill>
                <a:highlight>
                  <a:srgbClr val="F7F7F7"/>
                </a:highlight>
                <a:latin typeface="Courier New"/>
                <a:ea typeface="Courier New"/>
                <a:cs typeface="Courier New"/>
                <a:sym typeface="Courier New"/>
              </a:rPr>
            </a:br>
            <a:r>
              <a:rPr lang="en" sz="1000">
                <a:solidFill>
                  <a:srgbClr val="333333"/>
                </a:solidFill>
                <a:highlight>
                  <a:srgbClr val="F7F7F7"/>
                </a:highlight>
                <a:latin typeface="Courier New"/>
                <a:ea typeface="Courier New"/>
                <a:cs typeface="Courier New"/>
                <a:sym typeface="Courier New"/>
              </a:rPr>
              <a:t>    </a:t>
            </a:r>
            <a:r>
              <a:rPr b="1" lang="en" sz="1000">
                <a:solidFill>
                  <a:srgbClr val="007020"/>
                </a:solidFill>
                <a:highlight>
                  <a:srgbClr val="F7F7F7"/>
                </a:highlight>
                <a:latin typeface="Courier New"/>
                <a:ea typeface="Courier New"/>
                <a:cs typeface="Courier New"/>
                <a:sym typeface="Courier New"/>
              </a:rPr>
              <a:t>super</a:t>
            </a:r>
            <a:r>
              <a:rPr lang="en" sz="1000">
                <a:solidFill>
                  <a:srgbClr val="333333"/>
                </a:solidFill>
                <a:highlight>
                  <a:srgbClr val="F7F7F7"/>
                </a:highlight>
                <a:latin typeface="Courier New"/>
                <a:ea typeface="Courier New"/>
                <a:cs typeface="Courier New"/>
                <a:sym typeface="Courier New"/>
              </a:rPr>
              <a:t>.</a:t>
            </a:r>
            <a:r>
              <a:rPr lang="en" sz="1000">
                <a:solidFill>
                  <a:srgbClr val="06287E"/>
                </a:solidFill>
                <a:highlight>
                  <a:srgbClr val="F7F7F7"/>
                </a:highlight>
                <a:latin typeface="Courier New"/>
                <a:ea typeface="Courier New"/>
                <a:cs typeface="Courier New"/>
                <a:sym typeface="Courier New"/>
              </a:rPr>
              <a:t>onCreate</a:t>
            </a:r>
            <a:r>
              <a:rPr lang="en" sz="1000">
                <a:solidFill>
                  <a:srgbClr val="333333"/>
                </a:solidFill>
                <a:highlight>
                  <a:srgbClr val="F7F7F7"/>
                </a:highlight>
                <a:latin typeface="Courier New"/>
                <a:ea typeface="Courier New"/>
                <a:cs typeface="Courier New"/>
                <a:sym typeface="Courier New"/>
              </a:rPr>
              <a:t>(savedInstanceState);</a:t>
            </a:r>
            <a:br>
              <a:rPr lang="en" sz="1000">
                <a:solidFill>
                  <a:srgbClr val="333333"/>
                </a:solidFill>
                <a:highlight>
                  <a:srgbClr val="F7F7F7"/>
                </a:highlight>
                <a:latin typeface="Courier New"/>
                <a:ea typeface="Courier New"/>
                <a:cs typeface="Courier New"/>
                <a:sym typeface="Courier New"/>
              </a:rPr>
            </a:br>
            <a:r>
              <a:rPr lang="en" sz="1000">
                <a:solidFill>
                  <a:srgbClr val="333333"/>
                </a:solidFill>
                <a:highlight>
                  <a:srgbClr val="F7F7F7"/>
                </a:highlight>
                <a:latin typeface="Courier New"/>
                <a:ea typeface="Courier New"/>
                <a:cs typeface="Courier New"/>
                <a:sym typeface="Courier New"/>
              </a:rPr>
              <a:t>    </a:t>
            </a:r>
            <a:r>
              <a:rPr b="1" lang="en" sz="1000">
                <a:solidFill>
                  <a:srgbClr val="007020"/>
                </a:solidFill>
                <a:highlight>
                  <a:srgbClr val="F7F7F7"/>
                </a:highlight>
                <a:latin typeface="Courier New"/>
                <a:ea typeface="Courier New"/>
                <a:cs typeface="Courier New"/>
                <a:sym typeface="Courier New"/>
              </a:rPr>
              <a:t>if</a:t>
            </a:r>
            <a:r>
              <a:rPr lang="en" sz="1000">
                <a:solidFill>
                  <a:srgbClr val="333333"/>
                </a:solidFill>
                <a:highlight>
                  <a:srgbClr val="F7F7F7"/>
                </a:highlight>
                <a:latin typeface="Courier New"/>
                <a:ea typeface="Courier New"/>
                <a:cs typeface="Courier New"/>
                <a:sym typeface="Courier New"/>
              </a:rPr>
              <a:t>(savedInstanceState != </a:t>
            </a:r>
            <a:r>
              <a:rPr b="1" lang="en" sz="1000">
                <a:solidFill>
                  <a:srgbClr val="007020"/>
                </a:solidFill>
                <a:highlight>
                  <a:srgbClr val="F7F7F7"/>
                </a:highlight>
                <a:latin typeface="Courier New"/>
                <a:ea typeface="Courier New"/>
                <a:cs typeface="Courier New"/>
                <a:sym typeface="Courier New"/>
              </a:rPr>
              <a:t>null</a:t>
            </a:r>
            <a:r>
              <a:rPr lang="en" sz="1000">
                <a:solidFill>
                  <a:srgbClr val="333333"/>
                </a:solidFill>
                <a:highlight>
                  <a:srgbClr val="F7F7F7"/>
                </a:highlight>
                <a:latin typeface="Courier New"/>
                <a:ea typeface="Courier New"/>
                <a:cs typeface="Courier New"/>
                <a:sym typeface="Courier New"/>
              </a:rPr>
              <a:t>){ </a:t>
            </a:r>
            <a:r>
              <a:rPr i="1" lang="en" sz="1000">
                <a:solidFill>
                  <a:srgbClr val="60A0B0"/>
                </a:solidFill>
                <a:highlight>
                  <a:srgbClr val="F7F7F7"/>
                </a:highlight>
                <a:latin typeface="Courier New"/>
                <a:ea typeface="Courier New"/>
                <a:cs typeface="Courier New"/>
                <a:sym typeface="Courier New"/>
              </a:rPr>
              <a:t>//Activity has been recreated</a:t>
            </a:r>
            <a:br>
              <a:rPr lang="en" sz="1000">
                <a:solidFill>
                  <a:srgbClr val="333333"/>
                </a:solidFill>
                <a:highlight>
                  <a:srgbClr val="F7F7F7"/>
                </a:highlight>
                <a:latin typeface="Courier New"/>
                <a:ea typeface="Courier New"/>
                <a:cs typeface="Courier New"/>
                <a:sym typeface="Courier New"/>
              </a:rPr>
            </a:br>
            <a:r>
              <a:rPr lang="en" sz="1000">
                <a:solidFill>
                  <a:srgbClr val="333333"/>
                </a:solidFill>
                <a:highlight>
                  <a:srgbClr val="F7F7F7"/>
                </a:highlight>
                <a:latin typeface="Courier New"/>
                <a:ea typeface="Courier New"/>
                <a:cs typeface="Courier New"/>
                <a:sym typeface="Courier New"/>
              </a:rPr>
              <a:t>        String msg = savedInstanceState.</a:t>
            </a:r>
            <a:r>
              <a:rPr lang="en" sz="1000">
                <a:solidFill>
                  <a:srgbClr val="06287E"/>
                </a:solidFill>
                <a:highlight>
                  <a:srgbClr val="F7F7F7"/>
                </a:highlight>
                <a:latin typeface="Courier New"/>
                <a:ea typeface="Courier New"/>
                <a:cs typeface="Courier New"/>
                <a:sym typeface="Courier New"/>
              </a:rPr>
              <a:t>getString</a:t>
            </a:r>
            <a:r>
              <a:rPr lang="en" sz="1000">
                <a:solidFill>
                  <a:srgbClr val="333333"/>
                </a:solidFill>
                <a:highlight>
                  <a:srgbClr val="F7F7F7"/>
                </a:highlight>
                <a:latin typeface="Courier New"/>
                <a:ea typeface="Courier New"/>
                <a:cs typeface="Courier New"/>
                <a:sym typeface="Courier New"/>
              </a:rPr>
              <a:t>(MSG_KEY);</a:t>
            </a:r>
            <a:br>
              <a:rPr lang="en" sz="1000">
                <a:solidFill>
                  <a:srgbClr val="333333"/>
                </a:solidFill>
                <a:highlight>
                  <a:srgbClr val="F7F7F7"/>
                </a:highlight>
                <a:latin typeface="Courier New"/>
                <a:ea typeface="Courier New"/>
                <a:cs typeface="Courier New"/>
                <a:sym typeface="Courier New"/>
              </a:rPr>
            </a:br>
            <a:r>
              <a:rPr lang="en" sz="1000">
                <a:solidFill>
                  <a:srgbClr val="333333"/>
                </a:solidFill>
                <a:highlight>
                  <a:srgbClr val="F7F7F7"/>
                </a:highlight>
                <a:latin typeface="Courier New"/>
                <a:ea typeface="Courier New"/>
                <a:cs typeface="Courier New"/>
                <a:sym typeface="Courier New"/>
              </a:rPr>
              <a:t>    }</a:t>
            </a:r>
            <a:br>
              <a:rPr lang="en" sz="1000">
                <a:solidFill>
                  <a:srgbClr val="333333"/>
                </a:solidFill>
                <a:highlight>
                  <a:srgbClr val="F7F7F7"/>
                </a:highlight>
                <a:latin typeface="Courier New"/>
                <a:ea typeface="Courier New"/>
                <a:cs typeface="Courier New"/>
                <a:sym typeface="Courier New"/>
              </a:rPr>
            </a:br>
            <a:r>
              <a:rPr lang="en" sz="1000">
                <a:solidFill>
                  <a:srgbClr val="333333"/>
                </a:solidFill>
                <a:highlight>
                  <a:srgbClr val="F7F7F7"/>
                </a:highlight>
                <a:latin typeface="Courier New"/>
                <a:ea typeface="Courier New"/>
                <a:cs typeface="Courier New"/>
                <a:sym typeface="Courier New"/>
              </a:rPr>
              <a:t>    </a:t>
            </a:r>
            <a:r>
              <a:rPr b="1" lang="en" sz="1000">
                <a:solidFill>
                  <a:srgbClr val="007020"/>
                </a:solidFill>
                <a:highlight>
                  <a:srgbClr val="F7F7F7"/>
                </a:highlight>
                <a:latin typeface="Courier New"/>
                <a:ea typeface="Courier New"/>
                <a:cs typeface="Courier New"/>
                <a:sym typeface="Courier New"/>
              </a:rPr>
              <a:t>else</a:t>
            </a:r>
            <a:r>
              <a:rPr lang="en" sz="1000">
                <a:solidFill>
                  <a:srgbClr val="333333"/>
                </a:solidFill>
                <a:highlight>
                  <a:srgbClr val="F7F7F7"/>
                </a:highlight>
                <a:latin typeface="Courier New"/>
                <a:ea typeface="Courier New"/>
                <a:cs typeface="Courier New"/>
                <a:sym typeface="Courier New"/>
              </a:rPr>
              <a:t> { </a:t>
            </a:r>
            <a:r>
              <a:rPr i="1" lang="en" sz="1000">
                <a:solidFill>
                  <a:srgbClr val="60A0B0"/>
                </a:solidFill>
                <a:highlight>
                  <a:srgbClr val="F7F7F7"/>
                </a:highlight>
                <a:latin typeface="Courier New"/>
                <a:ea typeface="Courier New"/>
                <a:cs typeface="Courier New"/>
                <a:sym typeface="Courier New"/>
              </a:rPr>
              <a:t>//Activity created for first time</a:t>
            </a:r>
            <a:br>
              <a:rPr lang="en" sz="1000">
                <a:solidFill>
                  <a:srgbClr val="333333"/>
                </a:solidFill>
                <a:highlight>
                  <a:srgbClr val="F7F7F7"/>
                </a:highlight>
                <a:latin typeface="Courier New"/>
                <a:ea typeface="Courier New"/>
                <a:cs typeface="Courier New"/>
                <a:sym typeface="Courier New"/>
              </a:rPr>
            </a:br>
            <a:r>
              <a:rPr lang="en" sz="1000">
                <a:solidFill>
                  <a:srgbClr val="333333"/>
                </a:solidFill>
                <a:highlight>
                  <a:srgbClr val="F7F7F7"/>
                </a:highlight>
                <a:latin typeface="Courier New"/>
                <a:ea typeface="Courier New"/>
                <a:cs typeface="Courier New"/>
                <a:sym typeface="Courier New"/>
              </a:rPr>
              <a:t>    }</a:t>
            </a:r>
            <a:br>
              <a:rPr lang="en" sz="1000">
                <a:solidFill>
                  <a:srgbClr val="333333"/>
                </a:solidFill>
                <a:highlight>
                  <a:srgbClr val="F7F7F7"/>
                </a:highlight>
                <a:latin typeface="Courier New"/>
                <a:ea typeface="Courier New"/>
                <a:cs typeface="Courier New"/>
                <a:sym typeface="Courier New"/>
              </a:rPr>
            </a:br>
            <a:r>
              <a:rPr lang="en" sz="1000">
                <a:solidFill>
                  <a:srgbClr val="333333"/>
                </a:solidFill>
                <a:highlight>
                  <a:srgbClr val="F7F7F7"/>
                </a:highlight>
                <a:latin typeface="Courier New"/>
                <a:ea typeface="Courier New"/>
                <a:cs typeface="Courier New"/>
                <a:sym typeface="Courier New"/>
              </a:rPr>
              <a:t>}</a:t>
            </a:r>
            <a:endParaRPr sz="1000">
              <a:solidFill>
                <a:srgbClr val="333333"/>
              </a:solidFill>
              <a:highlight>
                <a:srgbClr val="F7F7F7"/>
              </a:highlight>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descr="📱 Handle Activity State Changes  | Activity state changes using onSaveInstanceState and onRestoreInstanceState. Preserving and restoring an activity’s UI state in a timely fashion across system-initiated activity or application destruction is a crucial part of the user experience. In these cases the user expects the UI state to remain the same, but the system destroys the activity and any state stored in it.&#10;&#10;📌 Read Article:&#10;🔗 https://dailycoding.in/android/handle-activity-state-changes-in-android-applications/&#10;&#10;So, when you rotate your device and the screen changes orientation, Android usually destroys your application’s existing Activities and Fragments and recreates them.&#10;&#10;@Override&#10;    protected void onCreate(Bundle savedInstanceState) {&#10;        super.onCreate(savedInstanceState);&#10;        setContentView(R.layout.activity_main);&#10;       &#10;        if (savedInstanceState != null) {&#10;            counter = savedInstanceState.getInt(&quot;key_counter&quot;, 0);&#10;        } else {&#10;            counter = 0;&#10;        }&#10;        txtTotal.setText(&quot;&quot; + counter);&#10;    }&#10;&#10;=======================================&#10; 📌 BLOG&#10;🌐 www.dailycoding.in&#10;&#10;📌 Related Topics:&#10;◀️ Introduction of Android Application Components&#10; https://youtu.be/m6i-m4c6I64&#10;&#10;◀️ What is Activity?&#10;https://youtu.be/3dFh1ubypWg&#10;&#10;◀️ Activity LifeCycle&#10;https://youtu.be/3dFh1ubypWg&#10;&#10;◀️ Android Intent | Explicit &amp; Implecit Intent&#10;https://youtu.be/ZCU4RJo8Djg&#10;&#10;◀️ Android Custom Seekbar - Complete Guide&#10;https://youtu.be/O48ahJPTvJc&#10;&#10;◀️ Shared Preferences (Data Persistance) Complete Playlist:&#10;🔗 https://bit.ly/3bFfl2J&#10;&#10;📌 Available Resources Links:&#10;🔗 Git Project Link: https://github.com/subhojitdp/SavedInstanceStateExample.git&#10;&#10;📜 References:&#10;🔗 Google Docs Link: https://developer.android.com/topic/libraries/architecture/saving-states&#10;&#10;=======================================&#10;💡 Why do you need to Subscribe to my channel?&#10;1. It's FREE (you just need the google mail account)&#10;2. Up to date (every my videos in your mail)&#10;3. Help me to grow up this channel&#10;4. More subscribers = More events.&#10;5. Subscribe channel #DailyCoding&#10;========================================&#10;&#10;                        🔷🔷 JOIN NOW 🔷🔷&#10;***************************************************&#10;👉 Telegram Channel: https://t.me/DailyCodingYT&#10;👉 Telegram Group: https://t.me/DailyCodingOfficial&#10;&#10;👉  Facebook Page: https://www.facebook.com/dailycoding.in/&#10;***************************************************&#10;&#10;You might be asking yourself these below questions:&#10;How to save Activity State on rotation?&#10;How to screen orientation change without losing data?&#10;How to save activity state when orientation changes in android?&#10;How to save activity state in android?&#10;How to use onSaveInstanceState and onRestoreInstanceState?&#10;&#10;🙏 Thank you 🙏&#10;#dailycoding #AndroidAppDevelopment #SavedInstanceState" id="172" name="Google Shape;172;p31" title="Handle Activity State Changes using onSaveInstanceState | Android Tutorial 2020">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Android Components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b="1" lang="en"/>
              <a:t>Activities:</a:t>
            </a:r>
            <a:r>
              <a:rPr lang="en"/>
              <a:t> They dictate the UI and handle the user interaction to the smart phone (device) screen.</a:t>
            </a:r>
            <a:endParaRPr/>
          </a:p>
          <a:p>
            <a:pPr indent="-342900" lvl="0" marL="457200" rtl="0" algn="l">
              <a:spcBef>
                <a:spcPts val="0"/>
              </a:spcBef>
              <a:spcAft>
                <a:spcPts val="0"/>
              </a:spcAft>
              <a:buSzPts val="1800"/>
              <a:buAutoNum type="arabicPeriod"/>
            </a:pPr>
            <a:r>
              <a:rPr b="1" lang="en"/>
              <a:t>Services:</a:t>
            </a:r>
            <a:r>
              <a:rPr lang="en"/>
              <a:t> They handle background processing associated with an application</a:t>
            </a:r>
            <a:endParaRPr/>
          </a:p>
          <a:p>
            <a:pPr indent="-342900" lvl="0" marL="457200" rtl="0" algn="l">
              <a:spcBef>
                <a:spcPts val="0"/>
              </a:spcBef>
              <a:spcAft>
                <a:spcPts val="0"/>
              </a:spcAft>
              <a:buSzPts val="1800"/>
              <a:buAutoNum type="arabicPeriod"/>
            </a:pPr>
            <a:r>
              <a:rPr b="1" lang="en"/>
              <a:t>Broadcast Receivers:</a:t>
            </a:r>
            <a:r>
              <a:rPr lang="en"/>
              <a:t> They handle communication between Android OS and applications.</a:t>
            </a:r>
            <a:endParaRPr/>
          </a:p>
          <a:p>
            <a:pPr indent="-342900" lvl="0" marL="457200" rtl="0" algn="l">
              <a:spcBef>
                <a:spcPts val="0"/>
              </a:spcBef>
              <a:spcAft>
                <a:spcPts val="0"/>
              </a:spcAft>
              <a:buSzPts val="1800"/>
              <a:buAutoNum type="arabicPeriod"/>
            </a:pPr>
            <a:r>
              <a:rPr b="1" lang="en"/>
              <a:t>Content Providers:</a:t>
            </a:r>
            <a:r>
              <a:rPr lang="en"/>
              <a:t> They handle data and database management issues.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u="sng">
                <a:solidFill>
                  <a:schemeClr val="hlink"/>
                </a:solidFill>
                <a:hlinkClick r:id="rId3"/>
              </a:rPr>
              <a:t>Application Fundamentals | Android Developers</a:t>
            </a: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a:t>
            </a:r>
            <a:endParaRPr/>
          </a:p>
        </p:txBody>
      </p:sp>
      <p:sp>
        <p:nvSpPr>
          <p:cNvPr id="178" name="Google Shape;17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10000"/>
          </a:bodyPr>
          <a:lstStyle/>
          <a:p>
            <a:pPr indent="-300037" lvl="0" marL="457200" rtl="0" algn="l">
              <a:spcBef>
                <a:spcPts val="0"/>
              </a:spcBef>
              <a:spcAft>
                <a:spcPts val="0"/>
              </a:spcAft>
              <a:buSzPct val="100000"/>
              <a:buChar char="●"/>
            </a:pPr>
            <a:r>
              <a:rPr lang="en"/>
              <a:t>If you look at the documentation for the Activity class, you’ll notice that it is itself a subclass of something called a Context. Context is an abstract class that acts as a reference for information about the current running environment: it represents environmental data (information like “What OS is running? Is there a keyboard plugged in?”).</a:t>
            </a:r>
            <a:endParaRPr/>
          </a:p>
          <a:p>
            <a:pPr indent="-300037" lvl="0" marL="457200" rtl="0" algn="l">
              <a:spcBef>
                <a:spcPts val="0"/>
              </a:spcBef>
              <a:spcAft>
                <a:spcPts val="0"/>
              </a:spcAft>
              <a:buSzPct val="100000"/>
              <a:buChar char="●"/>
            </a:pPr>
            <a:r>
              <a:rPr lang="en"/>
              <a:t>You can almost think of the Context as representing the “Application”, though it’s broader than that (Application is actually a subclass of Context!)</a:t>
            </a:r>
            <a:endParaRPr/>
          </a:p>
          <a:p>
            <a:pPr indent="-300037" lvl="0" marL="457200" rtl="0" algn="l">
              <a:spcBef>
                <a:spcPts val="0"/>
              </a:spcBef>
              <a:spcAft>
                <a:spcPts val="0"/>
              </a:spcAft>
              <a:buSzPct val="100000"/>
              <a:buChar char="●"/>
            </a:pPr>
            <a:r>
              <a:rPr lang="en"/>
              <a:t>The Context is used to do “application-level” actions: mostly working with resources (accessing and loading them), but also communicating between Activities. Effectively, it lets us refer to the state in which we are running: the “context” for our code (e.g., “where is this occurring?”). It’s a kind of reflection or meta-programming, in a way. For example, the getResources() method discussed in the Resources And Layouts is a method of the Context class, because we need to have some way of saying which set of resources to load!</a:t>
            </a:r>
            <a:endParaRPr/>
          </a:p>
          <a:p>
            <a:pPr indent="-300037" lvl="0" marL="457200" rtl="0" algn="l">
              <a:spcBef>
                <a:spcPts val="0"/>
              </a:spcBef>
              <a:spcAft>
                <a:spcPts val="0"/>
              </a:spcAft>
              <a:buSzPct val="100000"/>
              <a:buChar char="●"/>
            </a:pPr>
            <a:r>
              <a:rPr lang="en"/>
              <a:t>There are a couple of different kinds of Contexts we might wish to refer to:</a:t>
            </a:r>
            <a:endParaRPr/>
          </a:p>
          <a:p>
            <a:pPr indent="-284162" lvl="1" marL="914400" rtl="0" algn="l">
              <a:spcBef>
                <a:spcPts val="0"/>
              </a:spcBef>
              <a:spcAft>
                <a:spcPts val="0"/>
              </a:spcAft>
              <a:buSzPct val="100000"/>
              <a:buChar char="○"/>
            </a:pPr>
            <a:r>
              <a:rPr b="1" lang="en"/>
              <a:t>The Application context</a:t>
            </a:r>
            <a:r>
              <a:rPr lang="en"/>
              <a:t> (e.g., an Application object) references the state of the entire application. It’s basically the Java object that is built out of the &lt;application&gt; element in the Manifest (and so contains that level of information).</a:t>
            </a:r>
            <a:endParaRPr/>
          </a:p>
          <a:p>
            <a:pPr indent="-284162" lvl="1" marL="914400" rtl="0" algn="l">
              <a:spcBef>
                <a:spcPts val="0"/>
              </a:spcBef>
              <a:spcAft>
                <a:spcPts val="0"/>
              </a:spcAft>
              <a:buSzPct val="100000"/>
              <a:buChar char="○"/>
            </a:pPr>
            <a:r>
              <a:rPr b="1" lang="en"/>
              <a:t>The Activity context</a:t>
            </a:r>
            <a:r>
              <a:rPr lang="en"/>
              <a:t> (e.g., an Activity object) that references the state of that Activity. Again, this roughly corresponds to the Java objects created out of the &lt;activity&gt; elements from the Manifest.</a:t>
            </a:r>
            <a:endParaRPr/>
          </a:p>
          <a:p>
            <a:pPr indent="-300037" lvl="0" marL="457200" rtl="0" algn="l">
              <a:spcBef>
                <a:spcPts val="0"/>
              </a:spcBef>
              <a:spcAft>
                <a:spcPts val="0"/>
              </a:spcAft>
              <a:buSzPct val="100000"/>
              <a:buChar char="●"/>
            </a:pPr>
            <a:r>
              <a:rPr lang="en"/>
              <a:t>Each of these Context objects exist for the life of its respective component: that is, an Activity Context is available as long as the Activity exists (disappearing after onDestroy()), whereas Application Contexts survive as long as the application does. We’ll almost always use the Activity context, as it’s safer and less likely to cause memory leaks.</a:t>
            </a:r>
            <a:endParaRPr/>
          </a:p>
        </p:txBody>
      </p:sp>
      <p:pic>
        <p:nvPicPr>
          <p:cNvPr id="179" name="Google Shape;179;p32"/>
          <p:cNvPicPr preferRelativeResize="0"/>
          <p:nvPr/>
        </p:nvPicPr>
        <p:blipFill rotWithShape="1">
          <a:blip r:embed="rId3">
            <a:alphaModFix/>
          </a:blip>
          <a:srcRect b="35855" l="21374" r="21488" t="50389"/>
          <a:stretch/>
        </p:blipFill>
        <p:spPr>
          <a:xfrm>
            <a:off x="3043550" y="0"/>
            <a:ext cx="6100449" cy="917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
            </a:r>
            <a:r>
              <a:rPr lang="en"/>
              <a:t>ifference between application context and activity context</a:t>
            </a:r>
            <a:endParaRPr/>
          </a:p>
        </p:txBody>
      </p:sp>
      <p:sp>
        <p:nvSpPr>
          <p:cNvPr id="185" name="Google Shape;18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300037" lvl="0" marL="457200" rtl="0" algn="l">
              <a:spcBef>
                <a:spcPts val="0"/>
              </a:spcBef>
              <a:spcAft>
                <a:spcPts val="0"/>
              </a:spcAft>
              <a:buSzPct val="100000"/>
              <a:buChar char="●"/>
            </a:pPr>
            <a:r>
              <a:rPr b="1" lang="en"/>
              <a:t>Application context </a:t>
            </a:r>
            <a:r>
              <a:rPr lang="en"/>
              <a:t>is associated with the application and will always be same throughout the life of application -- it does not change. So if you are using Toast, you can use </a:t>
            </a:r>
            <a:r>
              <a:rPr b="1" lang="en"/>
              <a:t>application context</a:t>
            </a:r>
            <a:r>
              <a:rPr lang="en"/>
              <a:t> or even </a:t>
            </a:r>
            <a:r>
              <a:rPr b="1" lang="en"/>
              <a:t>activity context</a:t>
            </a:r>
            <a:r>
              <a:rPr lang="en"/>
              <a:t> (both) because toast can be displayed from anywhere with in your application and is not attached to a specific window. But there are many exceptions, one exception is when you need to use or pass the activity context.</a:t>
            </a:r>
            <a:endParaRPr/>
          </a:p>
          <a:p>
            <a:pPr indent="-300037" lvl="0" marL="457200" rtl="0" algn="l">
              <a:spcBef>
                <a:spcPts val="0"/>
              </a:spcBef>
              <a:spcAft>
                <a:spcPts val="0"/>
              </a:spcAft>
              <a:buSzPct val="100000"/>
              <a:buChar char="●"/>
            </a:pPr>
            <a:r>
              <a:rPr b="1" lang="en"/>
              <a:t>Activity context </a:t>
            </a:r>
            <a:r>
              <a:rPr lang="en"/>
              <a:t>is associated with to the activity and can be destroyed if the activity is destroyed -- there may be multiple activities (more than likely) with a single application. And sometimes you absolutely need the activity context handle. For example, should you launch a new activity, you need to use activity context in its Intent so that the new launching activity is connected to the current activity in terms of activity stack. However, you may use application's context too to launch a new activity but then you need to set flag Intent.FLAG_ACTIVITY_NEW_TASK in intent to treat it as a new task.</a:t>
            </a:r>
            <a:br>
              <a:rPr lang="en"/>
            </a:br>
            <a:endParaRPr/>
          </a:p>
          <a:p>
            <a:pPr indent="0" lvl="0" marL="0" rtl="0" algn="l">
              <a:spcBef>
                <a:spcPts val="1200"/>
              </a:spcBef>
              <a:spcAft>
                <a:spcPts val="0"/>
              </a:spcAft>
              <a:buClr>
                <a:schemeClr val="dk1"/>
              </a:buClr>
              <a:buSzPct val="61111"/>
              <a:buFont typeface="Arial"/>
              <a:buNone/>
            </a:pPr>
            <a:r>
              <a:rPr lang="en"/>
              <a:t>Let's consider some cases:</a:t>
            </a:r>
            <a:br>
              <a:rPr lang="en"/>
            </a:br>
            <a:r>
              <a:rPr lang="en"/>
              <a:t>MainActivity.this refers to the MainActivity context which extends Activity class but the base class (activity) also extends Context class, so it can be used to offer activity context.</a:t>
            </a:r>
            <a:br>
              <a:rPr lang="en"/>
            </a:br>
            <a:r>
              <a:rPr lang="en"/>
              <a:t>getBaseContext() offers activity context.</a:t>
            </a:r>
            <a:br>
              <a:rPr lang="en"/>
            </a:br>
            <a:r>
              <a:rPr lang="en"/>
              <a:t>getApplication() offers application context.</a:t>
            </a:r>
            <a:br>
              <a:rPr lang="en"/>
            </a:br>
            <a:r>
              <a:rPr lang="en"/>
              <a:t>getApplicationContext() also offers application context.</a:t>
            </a:r>
            <a:endParaRPr/>
          </a:p>
          <a:p>
            <a:pPr indent="0" lvl="0" marL="0" rtl="0" algn="l">
              <a:spcBef>
                <a:spcPts val="1200"/>
              </a:spcBef>
              <a:spcAft>
                <a:spcPts val="1200"/>
              </a:spcAft>
              <a:buNone/>
            </a:pPr>
            <a:r>
              <a:rPr lang="en" u="sng">
                <a:solidFill>
                  <a:schemeClr val="hlink"/>
                </a:solidFill>
                <a:hlinkClick r:id="rId3"/>
              </a:rPr>
              <a:t>What is Context in Android and which one should you use? | by Ban Markovic | Medium</a:t>
            </a:r>
            <a:r>
              <a:rPr lang="en"/>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lang="en" sz="2500"/>
              <a:t>Multiple Activities</a:t>
            </a:r>
            <a:endParaRPr sz="2500"/>
          </a:p>
        </p:txBody>
      </p:sp>
      <p:sp>
        <p:nvSpPr>
          <p:cNvPr id="191" name="Google Shape;191;p3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The whole point of interfacing with the Activity Lifecycle is to handle the fact that Android applications can have multiple activities and interact with multiple other applications.</a:t>
            </a:r>
            <a:endParaRPr/>
          </a:p>
          <a:p>
            <a:pPr indent="-304800" lvl="0" marL="457200" rtl="0" algn="l">
              <a:spcBef>
                <a:spcPts val="0"/>
              </a:spcBef>
              <a:spcAft>
                <a:spcPts val="0"/>
              </a:spcAft>
              <a:buSzPts val="1200"/>
              <a:buChar char="●"/>
            </a:pPr>
            <a:r>
              <a:rPr lang="en"/>
              <a:t>We can easily create a New Activity through Android Studio by using File &gt; New &gt; Activity. </a:t>
            </a:r>
            <a:endParaRPr/>
          </a:p>
        </p:txBody>
      </p:sp>
      <p:pic>
        <p:nvPicPr>
          <p:cNvPr id="192" name="Google Shape;192;p34"/>
          <p:cNvPicPr preferRelativeResize="0"/>
          <p:nvPr/>
        </p:nvPicPr>
        <p:blipFill rotWithShape="1">
          <a:blip r:embed="rId3">
            <a:alphaModFix/>
          </a:blip>
          <a:srcRect b="0" l="0" r="35354" t="0"/>
          <a:stretch/>
        </p:blipFill>
        <p:spPr>
          <a:xfrm>
            <a:off x="3824050" y="0"/>
            <a:ext cx="5319951"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Intents</a:t>
            </a:r>
            <a:endParaRPr/>
          </a:p>
        </p:txBody>
      </p:sp>
      <p:sp>
        <p:nvSpPr>
          <p:cNvPr id="198" name="Google Shape;198;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In Android, we don’t start new Activities by instantiating them (remember, we never instantiate Activities!). Instead, we send the operating system a message requesting that the Activity perform a particular action (i.e., start up and display on the screen).</a:t>
            </a:r>
            <a:endParaRPr sz="1400"/>
          </a:p>
          <a:p>
            <a:pPr indent="-317500" lvl="0" marL="457200" rtl="0" algn="l">
              <a:spcBef>
                <a:spcPts val="0"/>
              </a:spcBef>
              <a:spcAft>
                <a:spcPts val="0"/>
              </a:spcAft>
              <a:buSzPts val="1400"/>
              <a:buChar char="●"/>
            </a:pPr>
            <a:r>
              <a:rPr lang="en" sz="1400"/>
              <a:t>These messages are called Intents, and are used to communicate between app components like Activities. The Intent system allows Activities to communicate, even though they don’t have references to each other (we can’t just call a method on that other Activity).</a:t>
            </a:r>
            <a:endParaRPr sz="1400"/>
          </a:p>
          <a:p>
            <a:pPr indent="-317500" lvl="0" marL="457200" rtl="0" algn="l">
              <a:spcBef>
                <a:spcPts val="0"/>
              </a:spcBef>
              <a:spcAft>
                <a:spcPts val="0"/>
              </a:spcAft>
              <a:buSzPts val="1400"/>
              <a:buChar char="●"/>
            </a:pPr>
            <a:r>
              <a:rPr lang="en" sz="1400"/>
              <a:t>After having instantiated the Intent, we can use that message to start an Activity by calling the startActivity() method (inherited from Activity), and passing it the Intent.</a:t>
            </a:r>
            <a:endParaRPr sz="1400"/>
          </a:p>
          <a:p>
            <a:pPr indent="-317500" lvl="0" marL="457200" marR="0" rtl="0" algn="l">
              <a:lnSpc>
                <a:spcPct val="115000"/>
              </a:lnSpc>
              <a:spcBef>
                <a:spcPts val="0"/>
              </a:spcBef>
              <a:spcAft>
                <a:spcPts val="0"/>
              </a:spcAft>
              <a:buSzPts val="1400"/>
              <a:buChar char="●"/>
            </a:pPr>
            <a:r>
              <a:rPr lang="en" sz="1400"/>
              <a:t>This method will “send” the message to the operating system, which will deliver the Intent to the appropriate Activity, telling that Activity to start as soon as it receives the message.</a:t>
            </a:r>
            <a:endParaRPr sz="1400"/>
          </a:p>
          <a:p>
            <a:pPr indent="-317500" lvl="0" marL="457200" marR="0" rtl="0" algn="l">
              <a:lnSpc>
                <a:spcPct val="115000"/>
              </a:lnSpc>
              <a:spcBef>
                <a:spcPts val="0"/>
              </a:spcBef>
              <a:spcAft>
                <a:spcPts val="0"/>
              </a:spcAft>
              <a:buSzPts val="1400"/>
              <a:buChar char="●"/>
            </a:pPr>
            <a:r>
              <a:rPr lang="en" sz="1400"/>
              <a:t>And we can use the back button to go backwards!</a:t>
            </a:r>
            <a:endParaRPr sz="1400"/>
          </a:p>
          <a:p>
            <a:pPr indent="0" lvl="0" marL="457200" rtl="0" algn="l">
              <a:spcBef>
                <a:spcPts val="1200"/>
              </a:spcBef>
              <a:spcAft>
                <a:spcPts val="3000"/>
              </a:spcAft>
              <a:buNone/>
            </a:pPr>
            <a:r>
              <a:rPr lang="en" sz="1400" u="sng">
                <a:solidFill>
                  <a:schemeClr val="accent5"/>
                </a:solidFill>
                <a:hlinkClick r:id="rId3">
                  <a:extLst>
                    <a:ext uri="{A12FA001-AC4F-418D-AE19-62706E023703}">
                      <ahyp:hlinkClr val="tx"/>
                    </a:ext>
                  </a:extLst>
                </a:hlinkClick>
              </a:rPr>
              <a:t>Intents and Intent Filters | Android Developers</a:t>
            </a:r>
            <a:endParaRPr sz="1400">
              <a:solidFill>
                <a:srgbClr val="33333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Intents</a:t>
            </a:r>
            <a:endParaRPr/>
          </a:p>
        </p:txBody>
      </p:sp>
      <p:sp>
        <p:nvSpPr>
          <p:cNvPr id="204" name="Google Shape;204;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333333"/>
                </a:solidFill>
                <a:highlight>
                  <a:srgbClr val="F7F7F7"/>
                </a:highlight>
                <a:latin typeface="Courier New"/>
                <a:ea typeface="Courier New"/>
                <a:cs typeface="Courier New"/>
                <a:sym typeface="Courier New"/>
              </a:rPr>
              <a:t>Intent intent = </a:t>
            </a:r>
            <a:r>
              <a:rPr b="1" lang="en" sz="1600">
                <a:solidFill>
                  <a:srgbClr val="007020"/>
                </a:solidFill>
                <a:highlight>
                  <a:srgbClr val="F7F7F7"/>
                </a:highlight>
                <a:latin typeface="Courier New"/>
                <a:ea typeface="Courier New"/>
                <a:cs typeface="Courier New"/>
                <a:sym typeface="Courier New"/>
              </a:rPr>
              <a:t>new</a:t>
            </a:r>
            <a:r>
              <a:rPr lang="en" sz="1600">
                <a:solidFill>
                  <a:srgbClr val="333333"/>
                </a:solidFill>
                <a:highlight>
                  <a:srgbClr val="F7F7F7"/>
                </a:highlight>
                <a:latin typeface="Courier New"/>
                <a:ea typeface="Courier New"/>
                <a:cs typeface="Courier New"/>
                <a:sym typeface="Courier New"/>
              </a:rPr>
              <a:t> </a:t>
            </a:r>
            <a:r>
              <a:rPr lang="en" sz="1600">
                <a:solidFill>
                  <a:srgbClr val="06287E"/>
                </a:solidFill>
                <a:highlight>
                  <a:srgbClr val="F7F7F7"/>
                </a:highlight>
                <a:latin typeface="Courier New"/>
                <a:ea typeface="Courier New"/>
                <a:cs typeface="Courier New"/>
                <a:sym typeface="Courier New"/>
              </a:rPr>
              <a:t>Intent</a:t>
            </a:r>
            <a:r>
              <a:rPr lang="en" sz="1600">
                <a:solidFill>
                  <a:srgbClr val="333333"/>
                </a:solidFill>
                <a:highlight>
                  <a:srgbClr val="F7F7F7"/>
                </a:highlight>
                <a:latin typeface="Courier New"/>
                <a:ea typeface="Courier New"/>
                <a:cs typeface="Courier New"/>
                <a:sym typeface="Courier New"/>
              </a:rPr>
              <a:t>(MainActivity.</a:t>
            </a:r>
            <a:r>
              <a:rPr lang="en" sz="1600">
                <a:solidFill>
                  <a:srgbClr val="06287E"/>
                </a:solidFill>
                <a:highlight>
                  <a:srgbClr val="F7F7F7"/>
                </a:highlight>
                <a:latin typeface="Courier New"/>
                <a:ea typeface="Courier New"/>
                <a:cs typeface="Courier New"/>
                <a:sym typeface="Courier New"/>
              </a:rPr>
              <a:t>this</a:t>
            </a:r>
            <a:r>
              <a:rPr lang="en" sz="1600">
                <a:solidFill>
                  <a:srgbClr val="333333"/>
                </a:solidFill>
                <a:highlight>
                  <a:srgbClr val="F7F7F7"/>
                </a:highlight>
                <a:latin typeface="Courier New"/>
                <a:ea typeface="Courier New"/>
                <a:cs typeface="Courier New"/>
                <a:sym typeface="Courier New"/>
              </a:rPr>
              <a:t>, SecondActivity.</a:t>
            </a:r>
            <a:r>
              <a:rPr lang="en" sz="1600">
                <a:solidFill>
                  <a:srgbClr val="06287E"/>
                </a:solidFill>
                <a:highlight>
                  <a:srgbClr val="F7F7F7"/>
                </a:highlight>
                <a:latin typeface="Courier New"/>
                <a:ea typeface="Courier New"/>
                <a:cs typeface="Courier New"/>
                <a:sym typeface="Courier New"/>
              </a:rPr>
              <a:t>class</a:t>
            </a:r>
            <a:r>
              <a:rPr lang="en" sz="1600">
                <a:solidFill>
                  <a:srgbClr val="333333"/>
                </a:solidFill>
                <a:highlight>
                  <a:srgbClr val="F7F7F7"/>
                </a:highlight>
                <a:latin typeface="Courier New"/>
                <a:ea typeface="Courier New"/>
                <a:cs typeface="Courier New"/>
                <a:sym typeface="Courier New"/>
              </a:rPr>
              <a:t>);</a:t>
            </a:r>
            <a:endParaRPr sz="1600">
              <a:solidFill>
                <a:srgbClr val="333333"/>
              </a:solidFill>
              <a:highlight>
                <a:srgbClr val="F7F7F7"/>
              </a:highlight>
              <a:latin typeface="Courier New"/>
              <a:ea typeface="Courier New"/>
              <a:cs typeface="Courier New"/>
              <a:sym typeface="Courier New"/>
            </a:endParaRPr>
          </a:p>
          <a:p>
            <a:pPr indent="0" lvl="0" marL="0" rtl="0" algn="l">
              <a:spcBef>
                <a:spcPts val="1200"/>
              </a:spcBef>
              <a:spcAft>
                <a:spcPts val="1200"/>
              </a:spcAft>
              <a:buNone/>
            </a:pPr>
            <a:r>
              <a:rPr lang="en" sz="1600">
                <a:solidFill>
                  <a:srgbClr val="06287E"/>
                </a:solidFill>
                <a:highlight>
                  <a:srgbClr val="F7F7F7"/>
                </a:highlight>
                <a:latin typeface="Courier New"/>
                <a:ea typeface="Courier New"/>
                <a:cs typeface="Courier New"/>
                <a:sym typeface="Courier New"/>
              </a:rPr>
              <a:t>startActivity</a:t>
            </a:r>
            <a:r>
              <a:rPr lang="en" sz="1600">
                <a:solidFill>
                  <a:srgbClr val="333333"/>
                </a:solidFill>
                <a:highlight>
                  <a:srgbClr val="F7F7F7"/>
                </a:highlight>
                <a:latin typeface="Courier New"/>
                <a:ea typeface="Courier New"/>
                <a:cs typeface="Courier New"/>
                <a:sym typeface="Courier New"/>
              </a:rPr>
              <a:t>(intent);</a:t>
            </a:r>
            <a:endParaRPr sz="1600">
              <a:solidFill>
                <a:srgbClr val="333333"/>
              </a:solidFill>
              <a:highlight>
                <a:srgbClr val="F7F7F7"/>
              </a:highlight>
              <a:latin typeface="Courier New"/>
              <a:ea typeface="Courier New"/>
              <a:cs typeface="Courier New"/>
              <a:sym typeface="Courier New"/>
            </a:endParaRPr>
          </a:p>
        </p:txBody>
      </p:sp>
      <p:pic>
        <p:nvPicPr>
          <p:cNvPr id="205" name="Google Shape;205;p36"/>
          <p:cNvPicPr preferRelativeResize="0"/>
          <p:nvPr/>
        </p:nvPicPr>
        <p:blipFill>
          <a:blip r:embed="rId3">
            <a:alphaModFix/>
          </a:blip>
          <a:stretch>
            <a:fillRect/>
          </a:stretch>
        </p:blipFill>
        <p:spPr>
          <a:xfrm>
            <a:off x="1699763" y="2232800"/>
            <a:ext cx="5744475" cy="2651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Explicit intents</a:t>
            </a:r>
            <a:r>
              <a:rPr lang="en" sz="1400"/>
              <a:t> specify which application will satisfy the intent, by supplying either the target app's package name or a fully-qualified component class name. You'll typically use an explicit intent to start a component in your own app, because you know the class name of the activity or service you want to start. For example, you might start a new activity within your app in response to a user action, or start a service to download a file in the background.</a:t>
            </a:r>
            <a:endParaRPr sz="1400"/>
          </a:p>
          <a:p>
            <a:pPr indent="-317500" lvl="0" marL="457200" rtl="0" algn="l">
              <a:spcBef>
                <a:spcPts val="0"/>
              </a:spcBef>
              <a:spcAft>
                <a:spcPts val="0"/>
              </a:spcAft>
              <a:buSzPts val="1400"/>
              <a:buChar char="●"/>
            </a:pPr>
            <a:r>
              <a:rPr b="1" lang="en" sz="1400"/>
              <a:t>Implicit intents</a:t>
            </a:r>
            <a:r>
              <a:rPr lang="en" sz="1400"/>
              <a:t> do not name a specific component, but instead declare a general action to perform, which allows a component from another app to handle it. For example, if you want to show the user a location on a map, you can use an implicit intent to request that another capable app show a specified location on a map.</a:t>
            </a:r>
            <a:endParaRPr sz="1400">
              <a:solidFill>
                <a:srgbClr val="333333"/>
              </a:solidFill>
              <a:highlight>
                <a:srgbClr val="F7F7F7"/>
              </a:highlight>
              <a:latin typeface="Courier New"/>
              <a:ea typeface="Courier New"/>
              <a:cs typeface="Courier New"/>
              <a:sym typeface="Courier New"/>
            </a:endParaRPr>
          </a:p>
        </p:txBody>
      </p:sp>
      <p:sp>
        <p:nvSpPr>
          <p:cNvPr id="211" name="Google Shape;21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Intents Types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Bundle - Between Activities</a:t>
            </a:r>
            <a:endParaRPr/>
          </a:p>
        </p:txBody>
      </p:sp>
      <p:pic>
        <p:nvPicPr>
          <p:cNvPr id="217" name="Google Shape;217;p38"/>
          <p:cNvPicPr preferRelativeResize="0"/>
          <p:nvPr/>
        </p:nvPicPr>
        <p:blipFill rotWithShape="1">
          <a:blip r:embed="rId3">
            <a:alphaModFix/>
          </a:blip>
          <a:srcRect b="55099" l="26301" r="30770" t="37086"/>
          <a:stretch/>
        </p:blipFill>
        <p:spPr>
          <a:xfrm>
            <a:off x="346200" y="2819850"/>
            <a:ext cx="8520602" cy="969312"/>
          </a:xfrm>
          <a:prstGeom prst="rect">
            <a:avLst/>
          </a:prstGeom>
          <a:noFill/>
          <a:ln>
            <a:noFill/>
          </a:ln>
        </p:spPr>
      </p:pic>
      <p:pic>
        <p:nvPicPr>
          <p:cNvPr id="218" name="Google Shape;218;p38"/>
          <p:cNvPicPr preferRelativeResize="0"/>
          <p:nvPr/>
        </p:nvPicPr>
        <p:blipFill rotWithShape="1">
          <a:blip r:embed="rId4">
            <a:alphaModFix/>
          </a:blip>
          <a:srcRect b="71976" l="26218" r="32916" t="21017"/>
          <a:stretch/>
        </p:blipFill>
        <p:spPr>
          <a:xfrm>
            <a:off x="346201" y="1152475"/>
            <a:ext cx="8520602" cy="91291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in This Video I explain how to launch google maps from your android app.&#10;&#10;You can launch google maps from your android application in a specific coordinates that the area you want to show to your users. &#10;&#10;For doing we are gonna use the Intent Services in android and open maps to a specific location in that map. &#10;&#10;&#10;Example code: it will avaiable in short time&#10;&#10;Thank you guys for watching and don't forget to subscribe&#10;https://www.youtube.com/c/technicalcoding&#10;&#10;Support us through patreon:-&#10;https://www.patreaon.com/technicalcoding&#10;&#10;check out my website:-&#10;https://technical-coding.blogspot.com&#10;&#10;&#10;Follow us on Facebook page:-&#10;https://www.facebook.com/Techno-Coding-488399231922328&#10;&#10;Follow me on Intagram:-&#10;https://www.instagram.com/pritish174&#10;&#10;#Googlemaps #Android # AndroidDev&#10;#androidstudio" id="223" name="Google Shape;223;p39" title="How to launch google maps from your android app [ Android studio tutorial ]">
            <a:hlinkClick r:id="rId3"/>
          </p:cNvPr>
          <p:cNvPicPr preferRelativeResize="0"/>
          <p:nvPr/>
        </p:nvPicPr>
        <p:blipFill>
          <a:blip r:embed="rId4">
            <a:alphaModFix/>
          </a:blip>
          <a:stretch>
            <a:fillRect/>
          </a:stretch>
        </p:blipFill>
        <p:spPr>
          <a:xfrm>
            <a:off x="1142995" y="0"/>
            <a:ext cx="6858017"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 - Task</a:t>
            </a:r>
            <a:endParaRPr/>
          </a:p>
        </p:txBody>
      </p:sp>
      <p:sp>
        <p:nvSpPr>
          <p:cNvPr id="229" name="Google Shape;229;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SzPts val="1800"/>
              <a:buChar char="●"/>
            </a:pPr>
            <a:r>
              <a:rPr lang="en" sz="1200">
                <a:solidFill>
                  <a:srgbClr val="202124"/>
                </a:solidFill>
                <a:latin typeface="Roboto"/>
                <a:ea typeface="Roboto"/>
                <a:cs typeface="Roboto"/>
                <a:sym typeface="Roboto"/>
              </a:rPr>
              <a:t>The device Home screen is the starting place for most tasks. When a user touches the icon for an app or shortcut in the app launcher (or on the Home screen), that app's task comes to the foreground. If no task exists for the app (the app has not been used recently), then a new task is created and the main activity for that app opens as the root activity in the stack.</a:t>
            </a:r>
            <a:endParaRPr sz="1200">
              <a:solidFill>
                <a:srgbClr val="202124"/>
              </a:solidFill>
              <a:latin typeface="Roboto"/>
              <a:ea typeface="Roboto"/>
              <a:cs typeface="Roboto"/>
              <a:sym typeface="Roboto"/>
            </a:endParaRPr>
          </a:p>
          <a:p>
            <a:pPr indent="-342900" lvl="0" marL="457200" rtl="0" algn="l">
              <a:spcBef>
                <a:spcPts val="0"/>
              </a:spcBef>
              <a:spcAft>
                <a:spcPts val="0"/>
              </a:spcAft>
              <a:buSzPts val="1800"/>
              <a:buChar char="●"/>
            </a:pPr>
            <a:r>
              <a:rPr b="1" lang="en" sz="1200">
                <a:solidFill>
                  <a:srgbClr val="202124"/>
                </a:solidFill>
                <a:latin typeface="Roboto"/>
                <a:ea typeface="Roboto"/>
                <a:cs typeface="Roboto"/>
                <a:sym typeface="Roboto"/>
              </a:rPr>
              <a:t>When the current activity starts another, the new activity is pushed on the top of the stack and takes focus</a:t>
            </a:r>
            <a:r>
              <a:rPr lang="en" sz="1200">
                <a:solidFill>
                  <a:srgbClr val="202124"/>
                </a:solidFill>
                <a:latin typeface="Roboto"/>
                <a:ea typeface="Roboto"/>
                <a:cs typeface="Roboto"/>
                <a:sym typeface="Roboto"/>
              </a:rPr>
              <a:t>. The previous activity remains in the stack, but is stopped. When an activity stops, the system retains the current state of its user interface. When the user performs the back action, the current activity is popped from the top of the stack (the activity is destroyed) and the previous activity resumes (the previous state of its UI is restored). Activities in the stack are never rearranged, only pushed and popped from the stack—pushed onto the stack when started by the current activity and popped off when the user leaves it using the Back button or gesture. As such, the back stack operates as a last in, first out object structure.</a:t>
            </a:r>
            <a:endParaRPr/>
          </a:p>
          <a:p>
            <a:pPr indent="0" lvl="0" marL="0" rtl="0" algn="l">
              <a:spcBef>
                <a:spcPts val="1200"/>
              </a:spcBef>
              <a:spcAft>
                <a:spcPts val="1200"/>
              </a:spcAft>
              <a:buNone/>
            </a:pPr>
            <a:r>
              <a:rPr lang="en" u="sng">
                <a:solidFill>
                  <a:schemeClr val="hlink"/>
                </a:solidFill>
                <a:hlinkClick r:id="rId3"/>
              </a:rPr>
              <a:t>Tasks and the back stack | Android Developers</a:t>
            </a:r>
            <a:r>
              <a:rPr lang="en"/>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 - Task</a:t>
            </a:r>
            <a:endParaRPr/>
          </a:p>
        </p:txBody>
      </p:sp>
      <p:sp>
        <p:nvSpPr>
          <p:cNvPr id="235" name="Google Shape;235;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If the user continues to press or gesture Back, then each activity in the stack is popped off to reveal the previous one, until the user returns to the Home screen (or to whichever activity was running when the task began). When all activities are removed from the stack, the task no longer exists.</a:t>
            </a:r>
            <a:endParaRPr sz="1200">
              <a:solidFill>
                <a:srgbClr val="202124"/>
              </a:solidFill>
              <a:highlight>
                <a:srgbClr val="FFFFFF"/>
              </a:highlight>
              <a:latin typeface="Roboto"/>
              <a:ea typeface="Roboto"/>
              <a:cs typeface="Roboto"/>
              <a:sym typeface="Roboto"/>
            </a:endParaRPr>
          </a:p>
          <a:p>
            <a:pPr indent="0" lvl="0" marL="0" rtl="0" algn="l">
              <a:spcBef>
                <a:spcPts val="1200"/>
              </a:spcBef>
              <a:spcAft>
                <a:spcPts val="1200"/>
              </a:spcAft>
              <a:buNone/>
            </a:pPr>
            <a:r>
              <a:rPr lang="en" sz="1200">
                <a:solidFill>
                  <a:srgbClr val="202124"/>
                </a:solidFill>
                <a:highlight>
                  <a:srgbClr val="FFFFFF"/>
                </a:highlight>
                <a:latin typeface="Roboto"/>
                <a:ea typeface="Roboto"/>
                <a:cs typeface="Roboto"/>
                <a:sym typeface="Roboto"/>
              </a:rPr>
              <a:t>Root launcher activities are activities that declare an Intent filter with both ACTION_MAIN and CATEGORY_LAUNCHER. These activities are unique because they act as entry points into your app from the app launcher and are used to start a task.</a:t>
            </a:r>
            <a:endParaRPr sz="1200">
              <a:solidFill>
                <a:srgbClr val="202124"/>
              </a:solidFill>
              <a:highlight>
                <a:srgbClr val="FFFFFF"/>
              </a:highlight>
              <a:latin typeface="Roboto"/>
              <a:ea typeface="Roboto"/>
              <a:cs typeface="Roboto"/>
              <a:sym typeface="Roboto"/>
            </a:endParaRPr>
          </a:p>
        </p:txBody>
      </p:sp>
      <p:pic>
        <p:nvPicPr>
          <p:cNvPr id="236" name="Google Shape;236;p41"/>
          <p:cNvPicPr preferRelativeResize="0"/>
          <p:nvPr/>
        </p:nvPicPr>
        <p:blipFill>
          <a:blip r:embed="rId3">
            <a:alphaModFix/>
          </a:blip>
          <a:stretch>
            <a:fillRect/>
          </a:stretch>
        </p:blipFill>
        <p:spPr>
          <a:xfrm>
            <a:off x="311688" y="2711500"/>
            <a:ext cx="5876925" cy="1857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Activities</a:t>
            </a:r>
            <a:endParaRPr/>
          </a:p>
        </p:txBody>
      </p:sp>
      <p:sp>
        <p:nvSpPr>
          <p:cNvPr id="67" name="Google Shape;67;p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marR="139700" rtl="0" algn="l">
              <a:spcBef>
                <a:spcPts val="0"/>
              </a:spcBef>
              <a:spcAft>
                <a:spcPts val="0"/>
              </a:spcAft>
              <a:buClr>
                <a:schemeClr val="dk1"/>
              </a:buClr>
              <a:buSzPts val="1400"/>
              <a:buChar char="●"/>
            </a:pPr>
            <a:r>
              <a:rPr lang="en">
                <a:solidFill>
                  <a:schemeClr val="dk1"/>
                </a:solidFill>
              </a:rPr>
              <a:t>Basic component used in Android applications </a:t>
            </a:r>
            <a:endParaRPr>
              <a:solidFill>
                <a:srgbClr val="333333"/>
              </a:solidFill>
              <a:highlight>
                <a:srgbClr val="FFFFFF"/>
              </a:highlight>
            </a:endParaRPr>
          </a:p>
          <a:p>
            <a:pPr indent="-317500" lvl="0" marL="457200" marR="139700" rtl="0" algn="l">
              <a:spcBef>
                <a:spcPts val="0"/>
              </a:spcBef>
              <a:spcAft>
                <a:spcPts val="0"/>
              </a:spcAft>
              <a:buClr>
                <a:srgbClr val="333333"/>
              </a:buClr>
              <a:buSzPts val="1400"/>
              <a:buChar char="●"/>
            </a:pPr>
            <a:r>
              <a:rPr lang="en">
                <a:solidFill>
                  <a:srgbClr val="333333"/>
                </a:solidFill>
                <a:highlight>
                  <a:srgbClr val="FFFFFF"/>
                </a:highlight>
              </a:rPr>
              <a:t>An activity is an independent and reusable component that interacts with the user by providing UI-relevant resources. </a:t>
            </a:r>
            <a:r>
              <a:rPr b="1" lang="en">
                <a:solidFill>
                  <a:srgbClr val="333333"/>
                </a:solidFill>
                <a:highlight>
                  <a:srgbClr val="FFFFFF"/>
                </a:highlight>
              </a:rPr>
              <a:t>All Android applications must have at least one activity to enter the app and interact with users</a:t>
            </a:r>
            <a:r>
              <a:rPr lang="en">
                <a:solidFill>
                  <a:srgbClr val="333333"/>
                </a:solidFill>
                <a:highlight>
                  <a:srgbClr val="FFFFFF"/>
                </a:highlight>
              </a:rPr>
              <a:t>.</a:t>
            </a:r>
            <a:endParaRPr>
              <a:solidFill>
                <a:srgbClr val="333333"/>
              </a:solidFill>
              <a:highlight>
                <a:srgbClr val="FFFFFF"/>
              </a:highlight>
            </a:endParaRPr>
          </a:p>
        </p:txBody>
      </p:sp>
      <p:pic>
        <p:nvPicPr>
          <p:cNvPr id="68" name="Google Shape;68;p15"/>
          <p:cNvPicPr preferRelativeResize="0"/>
          <p:nvPr/>
        </p:nvPicPr>
        <p:blipFill rotWithShape="1">
          <a:blip r:embed="rId3">
            <a:alphaModFix/>
          </a:blip>
          <a:srcRect b="36916" l="23945" r="43963" t="0"/>
          <a:stretch/>
        </p:blipFill>
        <p:spPr>
          <a:xfrm>
            <a:off x="4550523" y="0"/>
            <a:ext cx="4593480"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a:t>
            </a:r>
            <a:endParaRPr/>
          </a:p>
        </p:txBody>
      </p:sp>
      <p:sp>
        <p:nvSpPr>
          <p:cNvPr id="242" name="Google Shape;242;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lang="en" sz="1200">
                <a:solidFill>
                  <a:srgbClr val="202124"/>
                </a:solidFill>
                <a:latin typeface="Roboto"/>
                <a:ea typeface="Roboto"/>
                <a:cs typeface="Roboto"/>
                <a:sym typeface="Roboto"/>
              </a:rPr>
              <a:t>The way Android manages tasks and the back stack, —by placing all activities started in succession in the same task and in a </a:t>
            </a:r>
            <a:r>
              <a:rPr i="1" lang="en" sz="1200">
                <a:solidFill>
                  <a:srgbClr val="202124"/>
                </a:solidFill>
                <a:latin typeface="Roboto"/>
                <a:ea typeface="Roboto"/>
                <a:cs typeface="Roboto"/>
                <a:sym typeface="Roboto"/>
              </a:rPr>
              <a:t>last in, first out</a:t>
            </a:r>
            <a:r>
              <a:rPr lang="en" sz="1200">
                <a:solidFill>
                  <a:srgbClr val="202124"/>
                </a:solidFill>
                <a:latin typeface="Roboto"/>
                <a:ea typeface="Roboto"/>
                <a:cs typeface="Roboto"/>
                <a:sym typeface="Roboto"/>
              </a:rPr>
              <a:t> stack—works great for most apps and you shouldn't have to worry about how your activities are associated with tasks or how they exist in the back stack. However, you might decide that you want to interrupt the normal behavior. Perhaps you want an activity in your app to begin a new task when it is started (instead of being placed within the current task); or, when you start an activity, you want to bring forward an existing instance of it (instead of creating a new instance on top of the back stack); or, you want your back stack to be cleared of all activities except for the root activity when the user leaves the task.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 - Layout</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marR="139700" rtl="0" algn="l">
              <a:spcBef>
                <a:spcPts val="0"/>
              </a:spcBef>
              <a:spcAft>
                <a:spcPts val="0"/>
              </a:spcAft>
              <a:buClr>
                <a:schemeClr val="dk1"/>
              </a:buClr>
              <a:buSzPts val="1800"/>
              <a:buChar char="●"/>
            </a:pPr>
            <a:r>
              <a:rPr lang="en">
                <a:solidFill>
                  <a:schemeClr val="dk1"/>
                </a:solidFill>
              </a:rPr>
              <a:t>An Activity is an application component that provides a screen with which users can interact in order to do something.</a:t>
            </a:r>
            <a:endParaRPr>
              <a:solidFill>
                <a:schemeClr val="dk1"/>
              </a:solidFill>
            </a:endParaRPr>
          </a:p>
          <a:p>
            <a:pPr indent="-342900" lvl="0" marL="457200" marR="139700" rtl="0" algn="l">
              <a:spcBef>
                <a:spcPts val="0"/>
              </a:spcBef>
              <a:spcAft>
                <a:spcPts val="0"/>
              </a:spcAft>
              <a:buClr>
                <a:schemeClr val="dk1"/>
              </a:buClr>
              <a:buSzPts val="1800"/>
              <a:buChar char="●"/>
            </a:pPr>
            <a:r>
              <a:rPr lang="en">
                <a:solidFill>
                  <a:srgbClr val="333333"/>
                </a:solidFill>
                <a:highlight>
                  <a:schemeClr val="lt1"/>
                </a:highlight>
              </a:rPr>
              <a:t>Activities provide a framework for the Java code that allows the user to interact with the layouts defined in the resources.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 - Layout</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 name="Google Shape;81;p17"/>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 - Layout</a:t>
            </a:r>
            <a:endParaRPr/>
          </a:p>
        </p:txBody>
      </p:sp>
      <p:sp>
        <p:nvSpPr>
          <p:cNvPr id="87" name="Google Shape;87;p1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findViewById</a:t>
            </a:r>
            <a:endParaRPr/>
          </a:p>
        </p:txBody>
      </p:sp>
      <p:pic>
        <p:nvPicPr>
          <p:cNvPr id="88" name="Google Shape;88;p18"/>
          <p:cNvPicPr preferRelativeResize="0"/>
          <p:nvPr/>
        </p:nvPicPr>
        <p:blipFill rotWithShape="1">
          <a:blip r:embed="rId3">
            <a:alphaModFix/>
          </a:blip>
          <a:srcRect b="0" l="0" r="58801" t="37225"/>
          <a:stretch/>
        </p:blipFill>
        <p:spPr>
          <a:xfrm>
            <a:off x="3742953" y="-1"/>
            <a:ext cx="5401047"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Butter Knife</a:t>
            </a:r>
            <a:endParaRPr/>
          </a:p>
        </p:txBody>
      </p:sp>
      <p:sp>
        <p:nvSpPr>
          <p:cNvPr id="94" name="Google Shape;94;p1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GitHub - JakeWharton/butterknife: Bind Android views and callbacks to fields and methods.</a:t>
            </a:r>
            <a:r>
              <a:rPr lang="en"/>
              <a:t> </a:t>
            </a:r>
            <a:endParaRPr/>
          </a:p>
        </p:txBody>
      </p:sp>
      <p:sp>
        <p:nvSpPr>
          <p:cNvPr id="95" name="Google Shape;95;p1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6" name="Google Shape;96;p19"/>
          <p:cNvPicPr preferRelativeResize="0"/>
          <p:nvPr/>
        </p:nvPicPr>
        <p:blipFill rotWithShape="1">
          <a:blip r:embed="rId4">
            <a:alphaModFix/>
          </a:blip>
          <a:srcRect b="0" l="13382" r="32851" t="11785"/>
          <a:stretch/>
        </p:blipFill>
        <p:spPr>
          <a:xfrm>
            <a:off x="4128086" y="0"/>
            <a:ext cx="5015916"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highlight>
                  <a:srgbClr val="FFFFFF"/>
                </a:highlight>
              </a:rPr>
              <a:t>View Binding </a:t>
            </a:r>
            <a:r>
              <a:rPr lang="en" sz="2400">
                <a:highlight>
                  <a:srgbClr val="FFFFFF"/>
                </a:highlight>
              </a:rPr>
              <a:t>(</a:t>
            </a:r>
            <a:r>
              <a:rPr lang="en" sz="2400">
                <a:solidFill>
                  <a:srgbClr val="414141"/>
                </a:solidFill>
              </a:rPr>
              <a:t>Part of </a:t>
            </a:r>
            <a:r>
              <a:rPr lang="en" sz="2400" u="sng">
                <a:solidFill>
                  <a:schemeClr val="accent5"/>
                </a:solidFill>
                <a:hlinkClick r:id="rId3">
                  <a:extLst>
                    <a:ext uri="{A12FA001-AC4F-418D-AE19-62706E023703}">
                      <ahyp:hlinkClr val="tx"/>
                    </a:ext>
                  </a:extLst>
                </a:hlinkClick>
              </a:rPr>
              <a:t>Android Jetpack</a:t>
            </a:r>
            <a:r>
              <a:rPr lang="en" sz="2400">
                <a:highlight>
                  <a:srgbClr val="FFFFFF"/>
                </a:highlight>
              </a:rPr>
              <a:t>)</a:t>
            </a:r>
            <a:endParaRPr sz="3000">
              <a:highlight>
                <a:srgbClr val="FFFFFF"/>
              </a:highlight>
            </a:endParaRPr>
          </a:p>
        </p:txBody>
      </p:sp>
      <p:sp>
        <p:nvSpPr>
          <p:cNvPr id="102" name="Google Shape;102;p2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4"/>
              </a:rPr>
              <a:t>View Binding | Android Developers</a:t>
            </a:r>
            <a:r>
              <a:rPr lang="en"/>
              <a:t> </a:t>
            </a:r>
            <a:endParaRPr/>
          </a:p>
        </p:txBody>
      </p:sp>
      <p:sp>
        <p:nvSpPr>
          <p:cNvPr id="103" name="Google Shape;103;p2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 My Online Courses &#10;⭐Discount Coupon: LAUNCH-STEVDZA-SAN&#10;https://stevdza-san.com&#10;&#10;🐱‍👤 Wanna become a member? Join!&#10;https://www.youtube.com/channel/UCYLAirIEMMXtWOECuZAtjqQ/join&#10;&#10;📸 Instagram &#10;https://www.instagram.com/stevdza_san/&#10;&#10;&#10;View binding is a feature that allows you to more easily write code that interacts with views. Once view binding is enabled in a module, it generates a binding class for each XML layout file present in that module. An instance of a binding class contains direct references to all views that have an ID in the corresponding layout. In most cases, view binding replaces findViewById.&#10;&#10;View binding has important advantages over using findViewById:&#10;&#10;*** Null safety: Since view binding creates direct references to views, there's no risk of a null pointer exception due to an invalid view ID. Additionally, when a view is only present in some configurations of a layout, the field containing its reference in the binding class is marked with @Nullable.&#10;*** Type safety: The fields in each binding class have types matching the views they reference in the XML file. This means that there's no risk of a class cast exception." id="104" name="Google Shape;104;p20" title="ViewBinding - Forget about findViewById | Android Studio Tutorial">
            <a:hlinkClick r:id="rId5"/>
          </p:cNvPr>
          <p:cNvPicPr preferRelativeResize="0"/>
          <p:nvPr/>
        </p:nvPicPr>
        <p:blipFill>
          <a:blip r:embed="rId6">
            <a:alphaModFix/>
          </a:blip>
          <a:stretch>
            <a:fillRect/>
          </a:stretch>
        </p:blipFill>
        <p:spPr>
          <a:xfrm>
            <a:off x="4832400" y="1146175"/>
            <a:ext cx="3999900" cy="341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 Lifecycle</a:t>
            </a:r>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solidFill>
                  <a:srgbClr val="333333"/>
                </a:solidFill>
                <a:highlight>
                  <a:srgbClr val="FFFFFF"/>
                </a:highlight>
              </a:rPr>
              <a:t>Activity does not have a </a:t>
            </a:r>
            <a:r>
              <a:rPr b="1" lang="en">
                <a:solidFill>
                  <a:srgbClr val="333333"/>
                </a:solidFill>
              </a:rPr>
              <a:t>constructor</a:t>
            </a:r>
            <a:endParaRPr b="1">
              <a:solidFill>
                <a:srgbClr val="333333"/>
              </a:solidFill>
            </a:endParaRPr>
          </a:p>
          <a:p>
            <a:pPr indent="-342900" lvl="0" marL="457200" rtl="0" algn="l">
              <a:spcBef>
                <a:spcPts val="0"/>
              </a:spcBef>
              <a:spcAft>
                <a:spcPts val="0"/>
              </a:spcAft>
              <a:buSzPts val="1800"/>
              <a:buChar char="●"/>
            </a:pPr>
            <a:r>
              <a:rPr lang="en">
                <a:solidFill>
                  <a:srgbClr val="333333"/>
                </a:solidFill>
                <a:highlight>
                  <a:srgbClr val="FFFFFF"/>
                </a:highlight>
              </a:rPr>
              <a:t>Activities are created and managed by the Android operating system when the app is launched.</a:t>
            </a:r>
            <a:endParaRPr>
              <a:solidFill>
                <a:srgbClr val="333333"/>
              </a:solidFill>
              <a:highlight>
                <a:srgbClr val="FFFFFF"/>
              </a:highlight>
            </a:endParaRPr>
          </a:p>
          <a:p>
            <a:pPr indent="-342900" lvl="0" marL="457200" rtl="0" algn="l">
              <a:spcBef>
                <a:spcPts val="0"/>
              </a:spcBef>
              <a:spcAft>
                <a:spcPts val="0"/>
              </a:spcAft>
              <a:buClr>
                <a:srgbClr val="333333"/>
              </a:buClr>
              <a:buSzPts val="1800"/>
              <a:buChar char="●"/>
            </a:pPr>
            <a:r>
              <a:rPr lang="en">
                <a:solidFill>
                  <a:schemeClr val="dk1"/>
                </a:solidFill>
              </a:rPr>
              <a:t>Activities do have an very well-defined lifecycle</a:t>
            </a:r>
            <a:endParaRPr>
              <a:solidFill>
                <a:schemeClr val="dk1"/>
              </a:solidFill>
            </a:endParaRPr>
          </a:p>
          <a:p>
            <a:pPr indent="-381000" lvl="0" marL="457200" rtl="0" algn="l">
              <a:spcBef>
                <a:spcPts val="0"/>
              </a:spcBef>
              <a:spcAft>
                <a:spcPts val="0"/>
              </a:spcAft>
              <a:buClr>
                <a:schemeClr val="dk1"/>
              </a:buClr>
              <a:buSzPts val="2400"/>
              <a:buChar char="●"/>
            </a:pPr>
            <a:r>
              <a:rPr lang="en">
                <a:solidFill>
                  <a:srgbClr val="333333"/>
                </a:solidFill>
                <a:highlight>
                  <a:srgbClr val="FFFFFF"/>
                </a:highlight>
              </a:rPr>
              <a:t>A series of </a:t>
            </a:r>
            <a:r>
              <a:rPr b="1" lang="en">
                <a:solidFill>
                  <a:srgbClr val="333333"/>
                </a:solidFill>
              </a:rPr>
              <a:t>events</a:t>
            </a:r>
            <a:r>
              <a:rPr lang="en">
                <a:solidFill>
                  <a:srgbClr val="333333"/>
                </a:solidFill>
                <a:highlight>
                  <a:srgbClr val="FFFFFF"/>
                </a:highlight>
              </a:rPr>
              <a:t> that occur during usage</a:t>
            </a:r>
            <a:endParaRPr sz="24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457200" rtl="0" algn="l">
              <a:spcBef>
                <a:spcPts val="0"/>
              </a:spcBef>
              <a:spcAft>
                <a:spcPts val="1200"/>
              </a:spcAft>
              <a:buNone/>
            </a:pPr>
            <a:r>
              <a:rPr lang="en" u="sng">
                <a:solidFill>
                  <a:schemeClr val="hlink"/>
                </a:solidFill>
                <a:highlight>
                  <a:srgbClr val="FFFFFF"/>
                </a:highlight>
                <a:hlinkClick r:id="rId3"/>
              </a:rPr>
              <a:t>The Activity Lifecycle | Android Developers</a:t>
            </a:r>
            <a:r>
              <a:rPr lang="en">
                <a:solidFill>
                  <a:srgbClr val="333333"/>
                </a:solidFill>
                <a:highlight>
                  <a:srgbClr val="FFFFFF"/>
                </a:highlight>
              </a:rPr>
              <a:t> </a:t>
            </a:r>
            <a:endParaRPr>
              <a:solidFill>
                <a:srgbClr val="333333"/>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